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2" r:id="rId3"/>
    <p:sldId id="303" r:id="rId4"/>
    <p:sldId id="304" r:id="rId5"/>
    <p:sldId id="419" r:id="rId6"/>
    <p:sldId id="420" r:id="rId7"/>
    <p:sldId id="407" r:id="rId8"/>
    <p:sldId id="306" r:id="rId9"/>
    <p:sldId id="260" r:id="rId10"/>
    <p:sldId id="278" r:id="rId11"/>
    <p:sldId id="267" r:id="rId12"/>
    <p:sldId id="417" r:id="rId13"/>
    <p:sldId id="406" r:id="rId14"/>
    <p:sldId id="353" r:id="rId15"/>
    <p:sldId id="416" r:id="rId16"/>
    <p:sldId id="356" r:id="rId17"/>
    <p:sldId id="354" r:id="rId18"/>
    <p:sldId id="355" r:id="rId19"/>
    <p:sldId id="370" r:id="rId20"/>
    <p:sldId id="389" r:id="rId21"/>
    <p:sldId id="358" r:id="rId22"/>
    <p:sldId id="398" r:id="rId23"/>
    <p:sldId id="408" r:id="rId24"/>
    <p:sldId id="360" r:id="rId25"/>
    <p:sldId id="391" r:id="rId26"/>
    <p:sldId id="392" r:id="rId27"/>
    <p:sldId id="399" r:id="rId28"/>
    <p:sldId id="397" r:id="rId29"/>
    <p:sldId id="400" r:id="rId30"/>
    <p:sldId id="403" r:id="rId31"/>
    <p:sldId id="405" r:id="rId32"/>
    <p:sldId id="401" r:id="rId33"/>
    <p:sldId id="367" r:id="rId34"/>
    <p:sldId id="371" r:id="rId35"/>
    <p:sldId id="374" r:id="rId36"/>
    <p:sldId id="409" r:id="rId37"/>
    <p:sldId id="413" r:id="rId38"/>
    <p:sldId id="410" r:id="rId39"/>
    <p:sldId id="411" r:id="rId40"/>
    <p:sldId id="415" r:id="rId41"/>
    <p:sldId id="414" r:id="rId42"/>
    <p:sldId id="421" r:id="rId43"/>
    <p:sldId id="422" r:id="rId44"/>
    <p:sldId id="418" r:id="rId45"/>
    <p:sldId id="342" r:id="rId46"/>
    <p:sldId id="347" r:id="rId47"/>
    <p:sldId id="348" r:id="rId48"/>
    <p:sldId id="349" r:id="rId49"/>
    <p:sldId id="350" r:id="rId50"/>
    <p:sldId id="351" r:id="rId51"/>
    <p:sldId id="352" r:id="rId52"/>
    <p:sldId id="261" r:id="rId53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33"/>
    <a:srgbClr val="F1F6D6"/>
    <a:srgbClr val="FFFFCC"/>
    <a:srgbClr val="99FF33"/>
    <a:srgbClr val="3EA6C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8264" autoAdjust="0"/>
  </p:normalViewPr>
  <p:slideViewPr>
    <p:cSldViewPr>
      <p:cViewPr>
        <p:scale>
          <a:sx n="100" d="100"/>
          <a:sy n="100" d="100"/>
        </p:scale>
        <p:origin x="-1950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966" y="-102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243"/>
          </a:xfrm>
          <a:prstGeom prst="rect">
            <a:avLst/>
          </a:prstGeom>
        </p:spPr>
        <p:txBody>
          <a:bodyPr vert="horz" lIns="94132" tIns="47066" rIns="94132" bIns="4706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3" y="0"/>
            <a:ext cx="3076364" cy="511243"/>
          </a:xfrm>
          <a:prstGeom prst="rect">
            <a:avLst/>
          </a:prstGeom>
        </p:spPr>
        <p:txBody>
          <a:bodyPr vert="horz" lIns="94132" tIns="47066" rIns="94132" bIns="47066" rtlCol="0"/>
          <a:lstStyle>
            <a:lvl1pPr algn="r">
              <a:defRPr sz="1200"/>
            </a:lvl1pPr>
          </a:lstStyle>
          <a:p>
            <a:fld id="{AB7950DD-4A54-4CCF-80A5-7D02CE81F6DB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32" tIns="47066" rIns="94132" bIns="4706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686"/>
            <a:ext cx="5679440" cy="4606064"/>
          </a:xfrm>
          <a:prstGeom prst="rect">
            <a:avLst/>
          </a:prstGeom>
        </p:spPr>
        <p:txBody>
          <a:bodyPr vert="horz" lIns="94132" tIns="47066" rIns="94132" bIns="4706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744"/>
            <a:ext cx="3076364" cy="511243"/>
          </a:xfrm>
          <a:prstGeom prst="rect">
            <a:avLst/>
          </a:prstGeom>
        </p:spPr>
        <p:txBody>
          <a:bodyPr vert="horz" lIns="94132" tIns="47066" rIns="94132" bIns="4706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3" y="9721744"/>
            <a:ext cx="3076364" cy="511243"/>
          </a:xfrm>
          <a:prstGeom prst="rect">
            <a:avLst/>
          </a:prstGeom>
        </p:spPr>
        <p:txBody>
          <a:bodyPr vert="horz" lIns="94132" tIns="47066" rIns="94132" bIns="47066" rtlCol="0" anchor="b"/>
          <a:lstStyle>
            <a:lvl1pPr algn="r">
              <a:defRPr sz="1200"/>
            </a:lvl1pPr>
          </a:lstStyle>
          <a:p>
            <a:fld id="{9F247AD6-8A54-4F20-B636-6A5CBC5EDB8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47AD6-8A54-4F20-B636-6A5CBC5EDB8F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47AD6-8A54-4F20-B636-6A5CBC5EDB8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633F6-00D4-4604-AB95-C5798FCF4ADE}" type="datetimeFigureOut">
              <a:rPr lang="ko-KR" altLang="en-US" smtClean="0"/>
              <a:pPr/>
              <a:t>2020-10-22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523B7-BBC8-4D28-82C8-8993C21CDAA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5.png"/><Relationship Id="rId7" Type="http://schemas.openxmlformats.org/officeDocument/2006/relationships/image" Target="../media/image1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6.png"/><Relationship Id="rId9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4.png"/><Relationship Id="rId7" Type="http://schemas.openxmlformats.org/officeDocument/2006/relationships/image" Target="../media/image12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8.png"/><Relationship Id="rId5" Type="http://schemas.openxmlformats.org/officeDocument/2006/relationships/image" Target="../media/image116.png"/><Relationship Id="rId10" Type="http://schemas.openxmlformats.org/officeDocument/2006/relationships/image" Target="../media/image127.png"/><Relationship Id="rId4" Type="http://schemas.openxmlformats.org/officeDocument/2006/relationships/image" Target="../media/image114.png"/><Relationship Id="rId9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0.png"/><Relationship Id="rId3" Type="http://schemas.openxmlformats.org/officeDocument/2006/relationships/image" Target="../media/image104.png"/><Relationship Id="rId7" Type="http://schemas.openxmlformats.org/officeDocument/2006/relationships/image" Target="../media/image133.png"/><Relationship Id="rId12" Type="http://schemas.openxmlformats.org/officeDocument/2006/relationships/image" Target="../media/image12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06.png"/><Relationship Id="rId9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428596" y="357166"/>
            <a:ext cx="8429684" cy="61436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85918" y="4214818"/>
            <a:ext cx="592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국제인증 유기농화장품</a:t>
            </a:r>
            <a:r>
              <a:rPr lang="en-US" altLang="ko-KR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환경 친화적 생활용품 제조 전문기업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4480" y="4643446"/>
            <a:ext cx="592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accent3">
                    <a:lumMod val="50000"/>
                  </a:schemeClr>
                </a:solidFill>
                <a:latin typeface="+mn-ea"/>
              </a:rPr>
              <a:t>Specialized in manufacturing certified organic cosmetics, eco-friendly household goods.</a:t>
            </a:r>
            <a:endParaRPr lang="ko-KR" altLang="en-US" sz="1600" b="1" dirty="0" smtClean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25" name="그림 24" descr="CH로고_영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428736"/>
            <a:ext cx="7286676" cy="1214446"/>
          </a:xfrm>
          <a:prstGeom prst="rect">
            <a:avLst/>
          </a:prstGeom>
        </p:spPr>
      </p:pic>
      <p:pic>
        <p:nvPicPr>
          <p:cNvPr id="27" name="그림 26" descr="CHOBS로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5268245"/>
            <a:ext cx="2190840" cy="1232589"/>
          </a:xfrm>
          <a:prstGeom prst="rect">
            <a:avLst/>
          </a:prstGeom>
        </p:spPr>
      </p:pic>
      <p:pic>
        <p:nvPicPr>
          <p:cNvPr id="28" name="그림 27" descr="자연으로로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4929198"/>
            <a:ext cx="1785950" cy="1785950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1428728" y="3214686"/>
            <a:ext cx="6929486" cy="857256"/>
            <a:chOff x="1428728" y="3214686"/>
            <a:chExt cx="6929486" cy="857256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728" y="3386156"/>
              <a:ext cx="752410" cy="58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9" name="그룹 16"/>
            <p:cNvGrpSpPr/>
            <p:nvPr/>
          </p:nvGrpSpPr>
          <p:grpSpPr>
            <a:xfrm>
              <a:off x="3398474" y="3271856"/>
              <a:ext cx="1428065" cy="742955"/>
              <a:chOff x="3643306" y="3643314"/>
              <a:chExt cx="2071702" cy="928694"/>
            </a:xfrm>
          </p:grpSpPr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43306" y="3714752"/>
                <a:ext cx="1162488" cy="785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9" name="그림 38" descr="Halal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786314" y="3643314"/>
                <a:ext cx="928694" cy="928694"/>
              </a:xfrm>
              <a:prstGeom prst="rect">
                <a:avLst/>
              </a:prstGeom>
            </p:spPr>
          </p:pic>
        </p:grpSp>
        <p:grpSp>
          <p:nvGrpSpPr>
            <p:cNvPr id="30" name="그룹 17"/>
            <p:cNvGrpSpPr/>
            <p:nvPr/>
          </p:nvGrpSpPr>
          <p:grpSpPr>
            <a:xfrm>
              <a:off x="4974272" y="3214686"/>
              <a:ext cx="1526554" cy="857256"/>
              <a:chOff x="6215074" y="3643314"/>
              <a:chExt cx="2214578" cy="1071570"/>
            </a:xfrm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215074" y="3786190"/>
                <a:ext cx="1162488" cy="734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7" name="그림 36" descr="Vegan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58082" y="3643314"/>
                <a:ext cx="1071570" cy="1071570"/>
              </a:xfrm>
              <a:prstGeom prst="rect">
                <a:avLst/>
              </a:prstGeom>
            </p:spPr>
          </p:pic>
        </p:grpSp>
        <p:grpSp>
          <p:nvGrpSpPr>
            <p:cNvPr id="31" name="그룹 28"/>
            <p:cNvGrpSpPr/>
            <p:nvPr/>
          </p:nvGrpSpPr>
          <p:grpSpPr>
            <a:xfrm>
              <a:off x="2003098" y="3357562"/>
              <a:ext cx="1293497" cy="684850"/>
              <a:chOff x="2656868" y="3037518"/>
              <a:chExt cx="1690562" cy="1034424"/>
            </a:xfrm>
          </p:grpSpPr>
          <p:pic>
            <p:nvPicPr>
              <p:cNvPr id="34" name="그림 33" descr="BDIH로고_신규_natural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656868" y="3071809"/>
                <a:ext cx="1069521" cy="1000133"/>
              </a:xfrm>
              <a:prstGeom prst="rect">
                <a:avLst/>
              </a:prstGeom>
            </p:spPr>
          </p:pic>
          <p:pic>
            <p:nvPicPr>
              <p:cNvPr id="35" name="그림 34" descr="BDIH로고_신규_organic.pn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277909" y="3037518"/>
                <a:ext cx="1069521" cy="1000133"/>
              </a:xfrm>
              <a:prstGeom prst="rect">
                <a:avLst/>
              </a:prstGeom>
            </p:spPr>
          </p:pic>
        </p:grp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72265" y="3286124"/>
              <a:ext cx="1000132" cy="628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그림 32" descr="usda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43834" y="3214686"/>
              <a:ext cx="714380" cy="7143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428596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>
                <a:latin typeface="+mn-ea"/>
              </a:rPr>
              <a:t>3. </a:t>
            </a:r>
            <a:r>
              <a:rPr lang="ko-KR" altLang="en-US" sz="2000" b="1" dirty="0" smtClean="0">
                <a:latin typeface="+mn-ea"/>
              </a:rPr>
              <a:t>연구 개발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700088" y="1142984"/>
            <a:ext cx="7943878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atin typeface="+mj-ea"/>
                <a:ea typeface="+mj-ea"/>
              </a:rPr>
              <a:t>◆ 유기농 화장품 연구개발 센터</a:t>
            </a:r>
            <a:endParaRPr lang="en-US" altLang="ko-KR" sz="1400" b="1" dirty="0" smtClean="0">
              <a:latin typeface="+mj-ea"/>
              <a:ea typeface="+mj-ea"/>
            </a:endParaRPr>
          </a:p>
        </p:txBody>
      </p:sp>
      <p:sp>
        <p:nvSpPr>
          <p:cNvPr id="24" name="직사각형 23"/>
          <p:cNvSpPr/>
          <p:nvPr/>
        </p:nvSpPr>
        <p:spPr bwMode="auto">
          <a:xfrm>
            <a:off x="700088" y="1500174"/>
            <a:ext cx="7929618" cy="1714512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화학유해성분 없는 화장품 생산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고품질의 유기농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천연 원료 사용을 사용합니다</a:t>
            </a:r>
            <a:r>
              <a:rPr lang="en-US" altLang="ko-KR" sz="13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유기농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 자연유래성분을 기본적으로 사용함으로써 소비자의 피부를 건강하게 유지시키며 </a:t>
            </a:r>
            <a:r>
              <a:rPr lang="ko-KR" altLang="en-US" sz="1300" dirty="0" err="1" smtClean="0">
                <a:latin typeface="+mn-ea"/>
              </a:rPr>
              <a:t>여러가지</a:t>
            </a:r>
            <a:r>
              <a:rPr lang="ko-KR" altLang="en-US" sz="1300" dirty="0" smtClean="0">
                <a:latin typeface="+mn-ea"/>
              </a:rPr>
              <a:t>  </a:t>
            </a:r>
            <a:endParaRPr lang="en-US" altLang="ko-KR" sz="13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환경적인 영향으로 인한</a:t>
            </a:r>
            <a:r>
              <a:rPr lang="en-US" altLang="ko-KR" sz="1300" dirty="0" smtClean="0">
                <a:latin typeface="+mn-ea"/>
              </a:rPr>
              <a:t> </a:t>
            </a:r>
            <a:r>
              <a:rPr lang="ko-KR" altLang="en-US" sz="1300" dirty="0" smtClean="0">
                <a:latin typeface="+mn-ea"/>
              </a:rPr>
              <a:t>현대인들의 외부적 오염물질로부터  근본적인 휴식을 제공하고자 합니다</a:t>
            </a:r>
            <a:r>
              <a:rPr lang="en-US" altLang="ko-KR" sz="1300" dirty="0" smtClean="0">
                <a:latin typeface="+mn-ea"/>
              </a:rPr>
              <a:t>.</a:t>
            </a:r>
          </a:p>
        </p:txBody>
      </p:sp>
      <p:sp>
        <p:nvSpPr>
          <p:cNvPr id="26" name="직사각형 25"/>
          <p:cNvSpPr/>
          <p:nvPr/>
        </p:nvSpPr>
        <p:spPr bwMode="auto">
          <a:xfrm>
            <a:off x="714348" y="3429000"/>
            <a:ext cx="7929618" cy="3000396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ko-KR" altLang="en-US" sz="1300" b="1" cap="all" dirty="0" smtClean="0">
              <a:ln w="0">
                <a:noFill/>
              </a:ln>
              <a:effectLst/>
              <a:latin typeface="-윤고딕330" pitchFamily="18" charset="-127"/>
              <a:ea typeface="-윤고딕330" pitchFamily="18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785786" y="3571876"/>
            <a:ext cx="7818159" cy="2693030"/>
            <a:chOff x="714348" y="3929066"/>
            <a:chExt cx="7818159" cy="2693030"/>
          </a:xfrm>
        </p:grpSpPr>
        <p:pic>
          <p:nvPicPr>
            <p:cNvPr id="3584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4348" y="5715016"/>
              <a:ext cx="798730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7" name="Picture 7" descr="D:\사진\연구실\_MG_787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48" y="3929066"/>
              <a:ext cx="1785950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3108" y="5715016"/>
              <a:ext cx="714380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6050" y="5715016"/>
              <a:ext cx="857256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3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00166" y="5715016"/>
              <a:ext cx="642942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4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1868" y="5715016"/>
              <a:ext cx="928694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7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65869" y="5715016"/>
              <a:ext cx="1120709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8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86578" y="5715016"/>
              <a:ext cx="642942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9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9124" y="5715016"/>
              <a:ext cx="1319228" cy="9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60" name="Picture 20" descr="Z:\CH SERVER 공유\사진\연구소\_MG_3909.JPG"/>
            <p:cNvPicPr>
              <a:picLocks noChangeAspect="1" noChangeArrowheads="1"/>
            </p:cNvPicPr>
            <p:nvPr/>
          </p:nvPicPr>
          <p:blipFill>
            <a:blip r:embed="rId11" cstate="print"/>
            <a:srcRect r="6250"/>
            <a:stretch>
              <a:fillRect/>
            </a:stretch>
          </p:blipFill>
          <p:spPr bwMode="auto">
            <a:xfrm>
              <a:off x="7429520" y="5715016"/>
              <a:ext cx="1080000" cy="9070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85984" y="3929066"/>
              <a:ext cx="1271368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1" name="Picture 1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28992" y="3929066"/>
              <a:ext cx="1319255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0" name="Picture 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38161" y="3929066"/>
              <a:ext cx="1176847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52" name="Picture 1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603241" y="3929066"/>
              <a:ext cx="1326213" cy="18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929454" y="3929066"/>
              <a:ext cx="1603053" cy="1800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2" name="직사각형 21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3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25" name="직사각형 24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357158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/>
              <a:t>4. </a:t>
            </a:r>
            <a:r>
              <a:rPr lang="ko-KR" altLang="en-US" sz="2000" b="1" dirty="0" smtClean="0"/>
              <a:t>제조 설비</a:t>
            </a:r>
            <a:endParaRPr lang="ko-KR" altLang="en-US" sz="2000" b="1" dirty="0">
              <a:latin typeface="+mn-ea"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642910" y="1428736"/>
            <a:ext cx="7715304" cy="642942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특성화된 유기농 천연 제품 개발 연구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제조 회사</a:t>
            </a:r>
            <a:endParaRPr lang="en-US" altLang="ko-KR" sz="1300" dirty="0" smtClean="0">
              <a:latin typeface="+mn-ea"/>
            </a:endParaRPr>
          </a:p>
          <a:p>
            <a:pPr lvl="0"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</a:t>
            </a:r>
            <a:r>
              <a:rPr lang="en-US" altLang="ko-KR" sz="1300" dirty="0" smtClean="0">
                <a:latin typeface="+mn-ea"/>
              </a:rPr>
              <a:t>CGMP(ISO 22716) </a:t>
            </a:r>
            <a:r>
              <a:rPr lang="ko-KR" altLang="en-US" sz="1300" dirty="0" smtClean="0">
                <a:latin typeface="+mn-ea"/>
              </a:rPr>
              <a:t>인가된 제조시설</a:t>
            </a:r>
            <a:endParaRPr lang="en-US" altLang="ko-KR" sz="1300" dirty="0" smtClean="0">
              <a:latin typeface="+mn-ea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642909" y="1071546"/>
            <a:ext cx="7724803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atin typeface="+mn-ea"/>
              </a:rPr>
              <a:t>◆ 생산공장 </a:t>
            </a:r>
            <a:endParaRPr lang="en-US" altLang="ko-KR" sz="1400" b="1" dirty="0" smtClean="0">
              <a:latin typeface="+mn-ea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642910" y="2500306"/>
            <a:ext cx="7715304" cy="874980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생산 설비 </a:t>
            </a:r>
            <a:r>
              <a:rPr lang="en-US" altLang="ko-KR" sz="1300" dirty="0" smtClean="0">
                <a:latin typeface="+mn-ea"/>
              </a:rPr>
              <a:t>: </a:t>
            </a:r>
            <a:r>
              <a:rPr lang="ko-KR" altLang="en-US" sz="1300" dirty="0" err="1" smtClean="0">
                <a:latin typeface="+mn-ea"/>
              </a:rPr>
              <a:t>추출기</a:t>
            </a:r>
            <a:r>
              <a:rPr lang="ko-KR" altLang="en-US" sz="1300" dirty="0" smtClean="0">
                <a:latin typeface="+mn-ea"/>
              </a:rPr>
              <a:t> 및 마스크팩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로션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크림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err="1" smtClean="0">
                <a:latin typeface="+mn-ea"/>
              </a:rPr>
              <a:t>에센스등</a:t>
            </a:r>
            <a:r>
              <a:rPr lang="ko-KR" altLang="en-US" sz="1300" dirty="0" smtClean="0">
                <a:latin typeface="+mn-ea"/>
              </a:rPr>
              <a:t> 생산 설비 보유</a:t>
            </a:r>
            <a:r>
              <a:rPr lang="en-US" altLang="ko-KR" sz="1300" dirty="0" smtClean="0">
                <a:latin typeface="+mn-ea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1300" dirty="0" smtClean="0">
                <a:latin typeface="+mn-ea"/>
              </a:rPr>
              <a:t>■ 생산 상품 </a:t>
            </a:r>
            <a:r>
              <a:rPr lang="en-US" altLang="ko-KR" sz="1300" dirty="0" smtClean="0">
                <a:latin typeface="+mn-ea"/>
              </a:rPr>
              <a:t>: </a:t>
            </a:r>
            <a:r>
              <a:rPr lang="ko-KR" altLang="en-US" sz="1300" dirty="0" smtClean="0">
                <a:latin typeface="+mn-ea"/>
              </a:rPr>
              <a:t>유기농 화장품</a:t>
            </a:r>
            <a:r>
              <a:rPr lang="en-US" altLang="ko-KR" sz="1300" dirty="0" smtClean="0">
                <a:latin typeface="+mn-ea"/>
              </a:rPr>
              <a:t>    </a:t>
            </a:r>
            <a:r>
              <a:rPr lang="ko-KR" altLang="en-US" sz="1300" dirty="0" smtClean="0">
                <a:latin typeface="+mn-ea"/>
              </a:rPr>
              <a:t>■ 주요 취급 원료 </a:t>
            </a:r>
            <a:r>
              <a:rPr lang="en-US" altLang="ko-KR" sz="1300" dirty="0" smtClean="0">
                <a:latin typeface="+mn-ea"/>
              </a:rPr>
              <a:t>: </a:t>
            </a:r>
            <a:r>
              <a:rPr lang="ko-KR" altLang="en-US" sz="1300" dirty="0" smtClean="0">
                <a:latin typeface="+mn-ea"/>
              </a:rPr>
              <a:t>유기농 천연 작물 및 화장품 원료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61" name="직사각형 60"/>
          <p:cNvSpPr/>
          <p:nvPr/>
        </p:nvSpPr>
        <p:spPr bwMode="auto">
          <a:xfrm>
            <a:off x="627112" y="2143116"/>
            <a:ext cx="7735838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atin typeface="+mn-ea"/>
              </a:rPr>
              <a:t>                                       </a:t>
            </a:r>
            <a:endParaRPr lang="en-US" altLang="ko-KR" sz="1400" b="1" dirty="0" smtClean="0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15" name="직사각형 14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직사각형 16"/>
          <p:cNvSpPr/>
          <p:nvPr/>
        </p:nvSpPr>
        <p:spPr bwMode="auto">
          <a:xfrm>
            <a:off x="642911" y="2143116"/>
            <a:ext cx="2416922" cy="35719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sq">
            <a:noFill/>
            <a:round/>
            <a:headEnd/>
            <a:tailEnd/>
          </a:ln>
        </p:spPr>
        <p:txBody>
          <a:bodyPr wrap="none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ea"/>
                <a:ea typeface="+mj-ea"/>
              </a:rPr>
              <a:t>◆</a:t>
            </a:r>
            <a:r>
              <a:rPr lang="ko-KR" altLang="en-US" sz="1400" b="1" dirty="0" smtClean="0">
                <a:latin typeface="+mj-ea"/>
                <a:ea typeface="+mj-ea"/>
              </a:rPr>
              <a:t> 생산 시설 </a:t>
            </a:r>
            <a:r>
              <a:rPr lang="ko-KR" altLang="en-US" sz="1400" b="1" dirty="0" smtClean="0">
                <a:latin typeface="+mn-ea"/>
              </a:rPr>
              <a:t>정보</a:t>
            </a:r>
            <a:r>
              <a:rPr lang="en-US" altLang="ko-KR" sz="1400" b="1" dirty="0" smtClean="0">
                <a:latin typeface="+mn-ea"/>
              </a:rPr>
              <a:t>(</a:t>
            </a:r>
            <a:r>
              <a:rPr lang="ko-KR" altLang="en-US" sz="1400" b="1" dirty="0" smtClean="0">
                <a:latin typeface="+mn-ea"/>
              </a:rPr>
              <a:t>화장품 공장 등록 번호</a:t>
            </a:r>
            <a:r>
              <a:rPr lang="en-US" altLang="ko-KR" sz="1400" b="1" dirty="0" smtClean="0">
                <a:latin typeface="+mn-ea"/>
              </a:rPr>
              <a:t>:20433)</a:t>
            </a:r>
            <a:endParaRPr lang="en-US" altLang="ko-KR" sz="1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ea"/>
              <a:ea typeface="+mj-ea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642910" y="3429000"/>
            <a:ext cx="7715304" cy="3214710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endParaRPr lang="ko-KR" altLang="en-US" sz="1300" b="1" cap="all" dirty="0" smtClean="0">
              <a:ln w="0">
                <a:noFill/>
              </a:ln>
              <a:effectLst/>
              <a:latin typeface="-윤고딕330" pitchFamily="18" charset="-127"/>
              <a:ea typeface="-윤고딕330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714348" y="3571876"/>
            <a:ext cx="7574083" cy="2976760"/>
            <a:chOff x="642910" y="3500438"/>
            <a:chExt cx="7574083" cy="3119636"/>
          </a:xfrm>
        </p:grpSpPr>
        <p:pic>
          <p:nvPicPr>
            <p:cNvPr id="19" name="Picture 9" descr="D:\사진\공장사진\공장전경2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1" y="3500439"/>
              <a:ext cx="4968000" cy="1548000"/>
            </a:xfrm>
            <a:prstGeom prst="rect">
              <a:avLst/>
            </a:prstGeom>
            <a:noFill/>
          </p:spPr>
        </p:pic>
        <p:pic>
          <p:nvPicPr>
            <p:cNvPr id="20" name="Picture 10" descr="D:\사진\공장사진\20151014_102353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2910" y="5072074"/>
              <a:ext cx="2746800" cy="1548000"/>
            </a:xfrm>
            <a:prstGeom prst="rect">
              <a:avLst/>
            </a:prstGeom>
            <a:noFill/>
          </p:spPr>
        </p:pic>
        <p:pic>
          <p:nvPicPr>
            <p:cNvPr id="21" name="Picture 11" descr="D:\사진\공장사진\공장전경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8993" y="5072074"/>
              <a:ext cx="4788000" cy="1548000"/>
            </a:xfrm>
            <a:prstGeom prst="rect">
              <a:avLst/>
            </a:prstGeom>
            <a:noFill/>
          </p:spPr>
        </p:pic>
        <p:pic>
          <p:nvPicPr>
            <p:cNvPr id="22" name="Picture 12" descr="D:\사진\공장사진\20151007_1650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43571" y="3500438"/>
              <a:ext cx="2571768" cy="1548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428596" y="1071546"/>
          <a:ext cx="8429684" cy="5558212"/>
        </p:xfrm>
        <a:graphic>
          <a:graphicData uri="http://schemas.openxmlformats.org/drawingml/2006/table">
            <a:tbl>
              <a:tblPr/>
              <a:tblGrid>
                <a:gridCol w="8429684"/>
              </a:tblGrid>
              <a:tr h="2857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err="1" smtClean="0"/>
                        <a:t>유기농</a:t>
                      </a:r>
                      <a:r>
                        <a:rPr lang="ko-KR" altLang="en-US" sz="2000" b="1" dirty="0" smtClean="0"/>
                        <a:t> 화장품</a:t>
                      </a:r>
                      <a:endParaRPr lang="ko-KR" altLang="en-US" sz="2000" b="1" dirty="0"/>
                    </a:p>
                  </a:txBody>
                  <a:tcPr marL="54000" marR="54000" marT="54000" marB="54000" anchor="ctr">
                    <a:lnL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8292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966">
                <a:tc>
                  <a:txBody>
                    <a:bodyPr/>
                    <a:lstStyle/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ko-KR" altLang="en-US" dirty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그림 17" descr="ALL_PRODUCT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214554"/>
            <a:ext cx="3500462" cy="224942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00174"/>
            <a:ext cx="1071570" cy="60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428868"/>
            <a:ext cx="388928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4786314" y="4455391"/>
            <a:ext cx="4143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 smtClean="0">
                <a:latin typeface="+mn-ea"/>
              </a:rPr>
              <a:t>º USDA-NOP </a:t>
            </a:r>
            <a:r>
              <a:rPr lang="ko-KR" altLang="en-US" sz="1300" b="1" dirty="0" smtClean="0">
                <a:latin typeface="+mn-ea"/>
              </a:rPr>
              <a:t>라인</a:t>
            </a:r>
            <a:endParaRPr lang="en-US" altLang="ko-KR" sz="1300" b="1" dirty="0" smtClean="0">
              <a:latin typeface="+mn-ea"/>
            </a:endParaRPr>
          </a:p>
          <a:p>
            <a:r>
              <a:rPr lang="en-US" altLang="ko-KR" sz="1300" b="1" dirty="0" smtClean="0">
                <a:latin typeface="+mn-ea"/>
              </a:rPr>
              <a:t>  </a:t>
            </a:r>
            <a:r>
              <a:rPr lang="en-US" altLang="ko-KR" sz="1100" dirty="0" smtClean="0">
                <a:latin typeface="+mn-ea"/>
              </a:rPr>
              <a:t>-</a:t>
            </a:r>
            <a:r>
              <a:rPr lang="ko-KR" altLang="en-US" sz="1100" dirty="0" smtClean="0">
                <a:latin typeface="+mn-ea"/>
              </a:rPr>
              <a:t>베이비밤</a:t>
            </a:r>
            <a:r>
              <a:rPr lang="en-US" altLang="ko-KR" sz="1100" dirty="0" smtClean="0">
                <a:latin typeface="+mn-ea"/>
              </a:rPr>
              <a:t>, </a:t>
            </a:r>
            <a:r>
              <a:rPr lang="ko-KR" altLang="en-US" sz="1100" dirty="0" smtClean="0">
                <a:latin typeface="+mn-ea"/>
              </a:rPr>
              <a:t>립밤</a:t>
            </a:r>
            <a:r>
              <a:rPr lang="en-US" altLang="ko-KR" sz="1100" dirty="0" smtClean="0">
                <a:latin typeface="+mn-ea"/>
              </a:rPr>
              <a:t>(</a:t>
            </a:r>
            <a:r>
              <a:rPr lang="ko-KR" altLang="en-US" sz="1100" dirty="0" err="1" smtClean="0">
                <a:latin typeface="+mn-ea"/>
              </a:rPr>
              <a:t>무향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모과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레몬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페퍼민트</a:t>
            </a:r>
            <a:r>
              <a:rPr lang="en-US" altLang="ko-KR" sz="1100" dirty="0" smtClean="0">
                <a:latin typeface="+mn-ea"/>
              </a:rPr>
              <a:t>),</a:t>
            </a:r>
            <a:r>
              <a:rPr lang="ko-KR" altLang="en-US" sz="1100" dirty="0" smtClean="0">
                <a:latin typeface="+mn-ea"/>
              </a:rPr>
              <a:t>알로에겔</a:t>
            </a:r>
            <a:r>
              <a:rPr lang="en-US" altLang="ko-KR" sz="1100" dirty="0" smtClean="0">
                <a:latin typeface="+mn-ea"/>
              </a:rPr>
              <a:t>, </a:t>
            </a:r>
          </a:p>
          <a:p>
            <a:r>
              <a:rPr lang="en-US" altLang="ko-KR" sz="1100" dirty="0" smtClean="0">
                <a:latin typeface="+mn-ea"/>
              </a:rPr>
              <a:t>   </a:t>
            </a:r>
            <a:r>
              <a:rPr lang="ko-KR" altLang="en-US" sz="1100" dirty="0" smtClean="0">
                <a:latin typeface="+mn-ea"/>
              </a:rPr>
              <a:t>미스트</a:t>
            </a:r>
            <a:r>
              <a:rPr lang="en-US" altLang="ko-KR" sz="1100" dirty="0" smtClean="0">
                <a:latin typeface="+mn-ea"/>
              </a:rPr>
              <a:t>(</a:t>
            </a:r>
            <a:r>
              <a:rPr lang="ko-KR" altLang="en-US" sz="1100" dirty="0" err="1" smtClean="0">
                <a:latin typeface="+mn-ea"/>
              </a:rPr>
              <a:t>라벤더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알로에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err="1" smtClean="0">
                <a:latin typeface="+mn-ea"/>
              </a:rPr>
              <a:t>로즈</a:t>
            </a:r>
            <a:r>
              <a:rPr lang="en-US" altLang="ko-KR" sz="1100" dirty="0" smtClean="0">
                <a:latin typeface="+mn-ea"/>
              </a:rPr>
              <a:t>), </a:t>
            </a:r>
            <a:r>
              <a:rPr lang="ko-KR" altLang="en-US" sz="1100" dirty="0" smtClean="0">
                <a:latin typeface="+mn-ea"/>
              </a:rPr>
              <a:t>오일</a:t>
            </a:r>
            <a:r>
              <a:rPr lang="en-US" altLang="ko-KR" sz="1100" dirty="0" smtClean="0">
                <a:latin typeface="+mn-ea"/>
              </a:rPr>
              <a:t>100(</a:t>
            </a:r>
            <a:r>
              <a:rPr lang="ko-KR" altLang="en-US" sz="1100" dirty="0" err="1" smtClean="0">
                <a:latin typeface="+mn-ea"/>
              </a:rPr>
              <a:t>호호바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err="1" smtClean="0">
                <a:latin typeface="+mn-ea"/>
              </a:rPr>
              <a:t>로즈힙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err="1" smtClean="0">
                <a:latin typeface="+mn-ea"/>
              </a:rPr>
              <a:t>아르간</a:t>
            </a:r>
            <a:r>
              <a:rPr lang="en-US" altLang="ko-KR" sz="1100" dirty="0" smtClean="0">
                <a:latin typeface="+mn-ea"/>
              </a:rPr>
              <a:t>) </a:t>
            </a:r>
          </a:p>
          <a:p>
            <a:r>
              <a:rPr lang="en-US" altLang="ko-KR" sz="1100" dirty="0" smtClean="0">
                <a:latin typeface="+mn-ea"/>
              </a:rPr>
              <a:t>   </a:t>
            </a:r>
            <a:r>
              <a:rPr lang="ko-KR" altLang="en-US" sz="1100" dirty="0" smtClean="0">
                <a:latin typeface="+mn-ea"/>
              </a:rPr>
              <a:t>마스크팩</a:t>
            </a:r>
            <a:r>
              <a:rPr lang="en-US" altLang="ko-KR" sz="1100" dirty="0" smtClean="0">
                <a:latin typeface="+mn-ea"/>
              </a:rPr>
              <a:t>(</a:t>
            </a:r>
            <a:r>
              <a:rPr lang="ko-KR" altLang="en-US" sz="1100" dirty="0" err="1" smtClean="0">
                <a:latin typeface="+mn-ea"/>
              </a:rPr>
              <a:t>병풀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녹차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err="1" smtClean="0">
                <a:latin typeface="+mn-ea"/>
              </a:rPr>
              <a:t>라벤더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err="1" smtClean="0">
                <a:latin typeface="+mn-ea"/>
              </a:rPr>
              <a:t>로즈</a:t>
            </a:r>
            <a:r>
              <a:rPr lang="en-US" altLang="ko-KR" sz="1100" dirty="0" smtClean="0">
                <a:latin typeface="+mn-ea"/>
              </a:rPr>
              <a:t>,</a:t>
            </a:r>
            <a:r>
              <a:rPr lang="ko-KR" altLang="en-US" sz="1100" dirty="0" smtClean="0">
                <a:latin typeface="+mn-ea"/>
              </a:rPr>
              <a:t>알로에</a:t>
            </a:r>
            <a:r>
              <a:rPr lang="en-US" altLang="ko-KR" sz="1100" dirty="0" smtClean="0">
                <a:latin typeface="+mn-ea"/>
              </a:rPr>
              <a:t>)</a:t>
            </a:r>
            <a:endParaRPr lang="ko-KR" altLang="en-US" sz="1000" dirty="0" smtClean="0">
              <a:latin typeface="+mn-ea"/>
            </a:endParaRPr>
          </a:p>
        </p:txBody>
      </p:sp>
      <p:grpSp>
        <p:nvGrpSpPr>
          <p:cNvPr id="16" name="그룹 21"/>
          <p:cNvGrpSpPr/>
          <p:nvPr/>
        </p:nvGrpSpPr>
        <p:grpSpPr>
          <a:xfrm>
            <a:off x="428596" y="4528361"/>
            <a:ext cx="4286280" cy="2043911"/>
            <a:chOff x="571472" y="4500569"/>
            <a:chExt cx="4857784" cy="1375609"/>
          </a:xfrm>
        </p:grpSpPr>
        <p:sp>
          <p:nvSpPr>
            <p:cNvPr id="17" name="TextBox 16"/>
            <p:cNvSpPr txBox="1"/>
            <p:nvPr/>
          </p:nvSpPr>
          <p:spPr>
            <a:xfrm>
              <a:off x="571472" y="4500569"/>
              <a:ext cx="4643470" cy="434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</a:t>
              </a:r>
              <a:r>
                <a:rPr lang="ko-KR" altLang="en-US" sz="1300" b="1" dirty="0" smtClean="0">
                  <a:latin typeface="+mn-ea"/>
                </a:rPr>
                <a:t>유아용</a:t>
              </a:r>
              <a:r>
                <a:rPr lang="en-US" altLang="ko-KR" sz="1300" b="1" dirty="0" smtClean="0">
                  <a:latin typeface="+mn-ea"/>
                </a:rPr>
                <a:t> </a:t>
              </a:r>
              <a:r>
                <a:rPr lang="ko-KR" altLang="en-US" sz="1300" b="1" dirty="0" smtClean="0">
                  <a:latin typeface="+mn-ea"/>
                </a:rPr>
                <a:t>라인</a:t>
              </a:r>
              <a:r>
                <a:rPr lang="en-US" altLang="ko-KR" sz="1300" b="1" dirty="0" smtClean="0">
                  <a:latin typeface="+mn-ea"/>
                </a:rPr>
                <a:t> (4 </a:t>
              </a:r>
              <a:r>
                <a:rPr lang="ko-KR" altLang="en-US" sz="1300" b="1" dirty="0" smtClean="0">
                  <a:latin typeface="+mn-ea"/>
                </a:rPr>
                <a:t>종</a:t>
              </a:r>
              <a:r>
                <a:rPr lang="en-US" altLang="ko-KR" sz="1300" b="1" dirty="0" smtClean="0">
                  <a:latin typeface="+mn-ea"/>
                </a:rPr>
                <a:t>) </a:t>
              </a:r>
            </a:p>
            <a:p>
              <a:r>
                <a:rPr lang="en-US" altLang="ko-KR" sz="1300" b="1" dirty="0" smtClean="0">
                  <a:latin typeface="+mn-ea"/>
                </a:rPr>
                <a:t>  </a:t>
              </a:r>
              <a:r>
                <a:rPr lang="en-US" altLang="ko-KR" sz="1000" dirty="0" smtClean="0">
                  <a:latin typeface="+mn-ea"/>
                </a:rPr>
                <a:t>–</a:t>
              </a:r>
              <a:r>
                <a:rPr lang="ko-KR" altLang="en-US" sz="1000" dirty="0" smtClean="0">
                  <a:latin typeface="+mn-ea"/>
                </a:rPr>
                <a:t>베이비 샴푸</a:t>
              </a:r>
              <a:r>
                <a:rPr lang="en-US" altLang="ko-KR" sz="1000" dirty="0" smtClean="0">
                  <a:latin typeface="+mn-ea"/>
                </a:rPr>
                <a:t>&amp;</a:t>
              </a:r>
              <a:r>
                <a:rPr lang="ko-KR" altLang="en-US" sz="1000" dirty="0" err="1" smtClean="0">
                  <a:latin typeface="+mn-ea"/>
                </a:rPr>
                <a:t>바스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베이비오일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베이비로션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유기농 바디 미스트</a:t>
              </a:r>
              <a:r>
                <a:rPr lang="en-US" altLang="ko-KR" sz="1000" dirty="0" smtClean="0">
                  <a:latin typeface="+mn-ea"/>
                </a:rPr>
                <a:t> ,</a:t>
              </a:r>
            </a:p>
            <a:p>
              <a:r>
                <a:rPr lang="en-US" altLang="ko-KR" sz="1000" dirty="0" smtClean="0">
                  <a:latin typeface="+mn-ea"/>
                </a:rPr>
                <a:t>    </a:t>
              </a:r>
              <a:r>
                <a:rPr lang="ko-KR" altLang="en-US" sz="1000" dirty="0" err="1" smtClean="0">
                  <a:latin typeface="+mn-ea"/>
                </a:rPr>
                <a:t>손세정거품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472" y="4890797"/>
              <a:ext cx="4857784" cy="72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</a:t>
              </a:r>
              <a:r>
                <a:rPr lang="ko-KR" altLang="en-US" sz="1300" b="1" dirty="0" smtClean="0">
                  <a:latin typeface="+mn-ea"/>
                </a:rPr>
                <a:t>기초</a:t>
              </a:r>
              <a:r>
                <a:rPr lang="en-US" altLang="ko-KR" sz="1300" b="1" dirty="0" smtClean="0">
                  <a:latin typeface="+mn-ea"/>
                </a:rPr>
                <a:t> </a:t>
              </a:r>
              <a:r>
                <a:rPr lang="ko-KR" altLang="en-US" sz="1300" b="1" dirty="0" smtClean="0">
                  <a:latin typeface="+mn-ea"/>
                </a:rPr>
                <a:t>라인</a:t>
              </a:r>
              <a:r>
                <a:rPr lang="en-US" altLang="ko-KR" sz="1100" b="1" dirty="0" smtClean="0">
                  <a:latin typeface="+mn-ea"/>
                </a:rPr>
                <a:t>(14 </a:t>
              </a:r>
              <a:r>
                <a:rPr lang="ko-KR" altLang="en-US" sz="1100" b="1" dirty="0" smtClean="0">
                  <a:latin typeface="+mn-ea"/>
                </a:rPr>
                <a:t>종</a:t>
              </a:r>
              <a:r>
                <a:rPr lang="en-US" altLang="ko-KR" sz="1100" b="1" dirty="0" smtClean="0">
                  <a:latin typeface="+mn-ea"/>
                </a:rPr>
                <a:t>) </a:t>
              </a:r>
            </a:p>
            <a:p>
              <a:r>
                <a:rPr lang="en-US" altLang="ko-KR" sz="1100" b="1" dirty="0" smtClean="0">
                  <a:latin typeface="+mn-ea"/>
                </a:rPr>
                <a:t>    </a:t>
              </a:r>
              <a:r>
                <a:rPr lang="en-US" altLang="ko-KR" sz="1000" dirty="0" smtClean="0">
                  <a:latin typeface="+mn-ea"/>
                </a:rPr>
                <a:t>– </a:t>
              </a:r>
              <a:r>
                <a:rPr lang="ko-KR" altLang="en-US" sz="1000" dirty="0" err="1" smtClean="0">
                  <a:latin typeface="+mn-ea"/>
                </a:rPr>
                <a:t>티트리</a:t>
              </a:r>
              <a:r>
                <a:rPr lang="ko-KR" altLang="en-US" sz="1000" dirty="0" smtClean="0">
                  <a:latin typeface="+mn-ea"/>
                </a:rPr>
                <a:t> </a:t>
              </a:r>
              <a:r>
                <a:rPr lang="ko-KR" altLang="en-US" sz="1000" dirty="0" err="1" smtClean="0">
                  <a:latin typeface="+mn-ea"/>
                </a:rPr>
                <a:t>클렌징워터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애플 버블 클렌저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err="1" smtClean="0">
                  <a:latin typeface="+mn-ea"/>
                </a:rPr>
                <a:t>알로에베라</a:t>
              </a:r>
              <a:r>
                <a:rPr lang="ko-KR" altLang="en-US" sz="1000" dirty="0" smtClean="0">
                  <a:latin typeface="+mn-ea"/>
                </a:rPr>
                <a:t> </a:t>
              </a:r>
              <a:r>
                <a:rPr lang="ko-KR" altLang="en-US" sz="1000" dirty="0" err="1" smtClean="0">
                  <a:latin typeface="+mn-ea"/>
                </a:rPr>
                <a:t>필링로션</a:t>
              </a:r>
              <a:r>
                <a:rPr lang="en-US" altLang="ko-KR" sz="1000" dirty="0" smtClean="0">
                  <a:latin typeface="+mn-ea"/>
                </a:rPr>
                <a:t>, </a:t>
              </a:r>
            </a:p>
            <a:p>
              <a:r>
                <a:rPr lang="en-US" altLang="ko-KR" sz="1000" dirty="0" smtClean="0">
                  <a:latin typeface="+mn-ea"/>
                </a:rPr>
                <a:t>       </a:t>
              </a:r>
              <a:r>
                <a:rPr lang="ko-KR" altLang="en-US" sz="1000" dirty="0" err="1" smtClean="0">
                  <a:latin typeface="+mn-ea"/>
                </a:rPr>
                <a:t>유기농</a:t>
              </a:r>
              <a:r>
                <a:rPr lang="ko-KR" altLang="en-US" sz="1000" dirty="0" smtClean="0">
                  <a:latin typeface="+mn-ea"/>
                </a:rPr>
                <a:t> 모링가 토너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모링가 </a:t>
              </a:r>
              <a:r>
                <a:rPr lang="ko-KR" altLang="en-US" sz="1000" dirty="0" err="1" smtClean="0">
                  <a:latin typeface="+mn-ea"/>
                </a:rPr>
                <a:t>로셔느</a:t>
              </a:r>
              <a:r>
                <a:rPr lang="ko-KR" altLang="en-US" sz="1000" dirty="0" smtClean="0">
                  <a:latin typeface="+mn-ea"/>
                </a:rPr>
                <a:t> </a:t>
              </a:r>
              <a:r>
                <a:rPr lang="ko-KR" altLang="en-US" sz="1000" dirty="0" err="1" smtClean="0">
                  <a:latin typeface="+mn-ea"/>
                </a:rPr>
                <a:t>유기농</a:t>
              </a:r>
              <a:r>
                <a:rPr lang="ko-KR" altLang="en-US" sz="1000" dirty="0" smtClean="0">
                  <a:latin typeface="+mn-ea"/>
                </a:rPr>
                <a:t> </a:t>
              </a:r>
              <a:r>
                <a:rPr lang="ko-KR" altLang="en-US" sz="1000" dirty="0" err="1" smtClean="0">
                  <a:latin typeface="+mn-ea"/>
                </a:rPr>
                <a:t>로즈마리고운미스트</a:t>
              </a:r>
              <a:r>
                <a:rPr lang="en-US" altLang="ko-KR" sz="1000" dirty="0" smtClean="0">
                  <a:latin typeface="+mn-ea"/>
                </a:rPr>
                <a:t>,</a:t>
              </a:r>
            </a:p>
            <a:p>
              <a:r>
                <a:rPr lang="en-US" altLang="ko-KR" sz="1000" dirty="0" smtClean="0">
                  <a:latin typeface="+mn-ea"/>
                </a:rPr>
                <a:t>       </a:t>
              </a:r>
              <a:r>
                <a:rPr lang="ko-KR" altLang="en-US" sz="1000" dirty="0" smtClean="0">
                  <a:latin typeface="+mn-ea"/>
                </a:rPr>
                <a:t>유기농 병풀 </a:t>
              </a:r>
              <a:r>
                <a:rPr lang="ko-KR" altLang="en-US" sz="1000" dirty="0" err="1" smtClean="0">
                  <a:latin typeface="+mn-ea"/>
                </a:rPr>
                <a:t>세럼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애플 아쿠아 </a:t>
              </a:r>
              <a:r>
                <a:rPr lang="ko-KR" altLang="en-US" sz="1000" dirty="0" err="1" smtClean="0">
                  <a:latin typeface="+mn-ea"/>
                </a:rPr>
                <a:t>모이스쳐</a:t>
              </a:r>
              <a:r>
                <a:rPr lang="ko-KR" altLang="en-US" sz="1000" dirty="0" smtClean="0">
                  <a:latin typeface="+mn-ea"/>
                </a:rPr>
                <a:t> 크림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모링가 </a:t>
              </a:r>
              <a:r>
                <a:rPr lang="ko-KR" altLang="en-US" sz="1000" dirty="0" err="1" smtClean="0">
                  <a:latin typeface="+mn-ea"/>
                </a:rPr>
                <a:t>안티링클</a:t>
              </a:r>
              <a:r>
                <a:rPr lang="ko-KR" altLang="en-US" sz="1000" dirty="0" smtClean="0">
                  <a:latin typeface="+mn-ea"/>
                </a:rPr>
                <a:t> </a:t>
              </a:r>
              <a:endParaRPr lang="en-US" altLang="ko-KR" sz="1000" dirty="0" smtClean="0">
                <a:latin typeface="+mn-ea"/>
              </a:endParaRPr>
            </a:p>
            <a:p>
              <a:r>
                <a:rPr lang="en-US" altLang="ko-KR" sz="1000" dirty="0" smtClean="0">
                  <a:latin typeface="+mn-ea"/>
                </a:rPr>
                <a:t>       </a:t>
              </a:r>
              <a:r>
                <a:rPr lang="ko-KR" altLang="en-US" sz="1000" dirty="0" smtClean="0">
                  <a:latin typeface="+mn-ea"/>
                </a:rPr>
                <a:t>아이크림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모링가 이중기능성 </a:t>
              </a:r>
              <a:r>
                <a:rPr lang="ko-KR" altLang="en-US" sz="1000" dirty="0" err="1" smtClean="0">
                  <a:latin typeface="+mn-ea"/>
                </a:rPr>
                <a:t>토탈크림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유기농 </a:t>
              </a:r>
              <a:r>
                <a:rPr lang="ko-KR" altLang="en-US" sz="1000" dirty="0" err="1" smtClean="0">
                  <a:latin typeface="+mn-ea"/>
                </a:rPr>
                <a:t>아르간</a:t>
              </a:r>
              <a:r>
                <a:rPr lang="ko-KR" altLang="en-US" sz="1000" dirty="0" smtClean="0">
                  <a:latin typeface="+mn-ea"/>
                </a:rPr>
                <a:t> 오일</a:t>
              </a:r>
              <a:r>
                <a:rPr lang="en-US" altLang="ko-KR" sz="1000" dirty="0" smtClean="0">
                  <a:latin typeface="+mn-ea"/>
                </a:rPr>
                <a:t>, </a:t>
              </a:r>
            </a:p>
            <a:p>
              <a:r>
                <a:rPr lang="en-US" altLang="ko-KR" sz="1000" dirty="0" smtClean="0">
                  <a:latin typeface="+mn-ea"/>
                </a:rPr>
                <a:t>       </a:t>
              </a:r>
              <a:r>
                <a:rPr lang="ko-KR" altLang="en-US" sz="1000" dirty="0" smtClean="0">
                  <a:latin typeface="+mn-ea"/>
                </a:rPr>
                <a:t>순한 </a:t>
              </a:r>
              <a:r>
                <a:rPr lang="ko-KR" altLang="en-US" sz="1000" dirty="0" err="1" smtClean="0">
                  <a:latin typeface="+mn-ea"/>
                </a:rPr>
                <a:t>내츄럴</a:t>
              </a:r>
              <a:r>
                <a:rPr lang="ko-KR" altLang="en-US" sz="1000" dirty="0" smtClean="0">
                  <a:latin typeface="+mn-ea"/>
                </a:rPr>
                <a:t> 핸드크림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err="1" smtClean="0">
                  <a:latin typeface="+mn-ea"/>
                </a:rPr>
                <a:t>순한거품</a:t>
              </a:r>
              <a:r>
                <a:rPr lang="ko-KR" altLang="en-US" sz="1000" dirty="0" smtClean="0">
                  <a:latin typeface="+mn-ea"/>
                </a:rPr>
                <a:t> </a:t>
              </a:r>
              <a:r>
                <a:rPr lang="ko-KR" altLang="en-US" sz="1000" dirty="0" err="1" smtClean="0">
                  <a:latin typeface="+mn-ea"/>
                </a:rPr>
                <a:t>여성청결제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472" y="5544750"/>
              <a:ext cx="4857784" cy="33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</a:t>
              </a:r>
              <a:r>
                <a:rPr lang="ko-KR" altLang="en-US" sz="1300" b="1" dirty="0" smtClean="0">
                  <a:latin typeface="+mn-ea"/>
                </a:rPr>
                <a:t>유기농 마스크팩</a:t>
              </a:r>
              <a:r>
                <a:rPr lang="en-US" altLang="ko-KR" sz="1300" b="1" dirty="0" smtClean="0">
                  <a:latin typeface="+mn-ea"/>
                </a:rPr>
                <a:t>(6 </a:t>
              </a:r>
              <a:r>
                <a:rPr lang="ko-KR" altLang="en-US" sz="1300" b="1" dirty="0" smtClean="0">
                  <a:latin typeface="+mn-ea"/>
                </a:rPr>
                <a:t>종</a:t>
              </a:r>
              <a:r>
                <a:rPr lang="en-US" altLang="ko-KR" sz="1300" b="1" dirty="0" smtClean="0">
                  <a:latin typeface="+mn-ea"/>
                </a:rPr>
                <a:t>) </a:t>
              </a:r>
            </a:p>
            <a:p>
              <a:r>
                <a:rPr lang="en-US" altLang="ko-KR" sz="1300" b="1" dirty="0" smtClean="0">
                  <a:latin typeface="+mn-ea"/>
                </a:rPr>
                <a:t>  </a:t>
              </a:r>
              <a:r>
                <a:rPr lang="en-US" altLang="ko-KR" sz="1300" dirty="0" smtClean="0">
                  <a:latin typeface="+mn-ea"/>
                </a:rPr>
                <a:t>– </a:t>
              </a:r>
              <a:r>
                <a:rPr lang="ko-KR" altLang="en-US" sz="1000" dirty="0" err="1" smtClean="0">
                  <a:latin typeface="+mn-ea"/>
                </a:rPr>
                <a:t>유기농</a:t>
              </a:r>
              <a:r>
                <a:rPr lang="ko-KR" altLang="en-US" sz="1000" dirty="0" smtClean="0">
                  <a:latin typeface="+mn-ea"/>
                </a:rPr>
                <a:t> 마스크팩</a:t>
              </a:r>
              <a:r>
                <a:rPr lang="en-US" altLang="ko-KR" sz="1000" dirty="0" smtClean="0">
                  <a:latin typeface="+mn-ea"/>
                </a:rPr>
                <a:t>(</a:t>
              </a:r>
              <a:r>
                <a:rPr lang="ko-KR" altLang="en-US" sz="1000" dirty="0" smtClean="0">
                  <a:latin typeface="+mn-ea"/>
                </a:rPr>
                <a:t>알로에</a:t>
              </a:r>
              <a:r>
                <a:rPr lang="en-US" altLang="ko-KR" sz="1000" dirty="0" smtClean="0">
                  <a:latin typeface="+mn-ea"/>
                </a:rPr>
                <a:t>,</a:t>
              </a:r>
              <a:r>
                <a:rPr lang="ko-KR" altLang="en-US" sz="1000" dirty="0" smtClean="0">
                  <a:latin typeface="+mn-ea"/>
                </a:rPr>
                <a:t>녹차</a:t>
              </a:r>
              <a:r>
                <a:rPr lang="en-US" altLang="ko-KR" sz="1000" dirty="0" smtClean="0">
                  <a:latin typeface="+mn-ea"/>
                </a:rPr>
                <a:t>,</a:t>
              </a:r>
              <a:r>
                <a:rPr lang="ko-KR" altLang="en-US" sz="1000" dirty="0" smtClean="0">
                  <a:latin typeface="+mn-ea"/>
                </a:rPr>
                <a:t>쌀겨</a:t>
              </a:r>
              <a:r>
                <a:rPr lang="en-US" altLang="ko-KR" sz="1000" dirty="0" smtClean="0">
                  <a:latin typeface="+mn-ea"/>
                </a:rPr>
                <a:t>,</a:t>
              </a:r>
              <a:r>
                <a:rPr lang="ko-KR" altLang="en-US" sz="1000" dirty="0" smtClean="0">
                  <a:latin typeface="+mn-ea"/>
                </a:rPr>
                <a:t>콜라겐</a:t>
              </a:r>
              <a:r>
                <a:rPr lang="en-US" altLang="ko-KR" sz="1000" dirty="0" smtClean="0">
                  <a:latin typeface="+mn-ea"/>
                </a:rPr>
                <a:t>,</a:t>
              </a:r>
              <a:r>
                <a:rPr lang="ko-KR" altLang="en-US" sz="1000" dirty="0" err="1" smtClean="0">
                  <a:latin typeface="+mn-ea"/>
                </a:rPr>
                <a:t>로즈</a:t>
              </a:r>
              <a:r>
                <a:rPr lang="en-US" altLang="ko-KR" sz="1000" dirty="0" smtClean="0">
                  <a:latin typeface="+mn-ea"/>
                </a:rPr>
                <a:t>,</a:t>
              </a:r>
              <a:r>
                <a:rPr lang="ko-KR" altLang="en-US" sz="1000" dirty="0" smtClean="0">
                  <a:latin typeface="+mn-ea"/>
                </a:rPr>
                <a:t>레몬</a:t>
              </a:r>
              <a:r>
                <a:rPr lang="en-US" altLang="ko-KR" sz="1000" dirty="0" smtClean="0">
                  <a:latin typeface="+mn-ea"/>
                </a:rPr>
                <a:t>)</a:t>
              </a:r>
              <a:endParaRPr lang="ko-KR" altLang="en-US" sz="1000" dirty="0" smtClean="0">
                <a:latin typeface="+mn-ea"/>
              </a:endParaRPr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357158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/>
              <a:t>5. </a:t>
            </a:r>
            <a:r>
              <a:rPr lang="ko-KR" altLang="en-US" sz="2000" b="1" dirty="0" smtClean="0"/>
              <a:t>상품소개</a:t>
            </a:r>
            <a:endParaRPr lang="ko-KR" altLang="en-US" sz="2000" b="1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/>
          <p:cNvSpPr>
            <a:spLocks noGrp="1"/>
          </p:cNvSpPr>
          <p:nvPr>
            <p:ph type="title"/>
          </p:nvPr>
        </p:nvSpPr>
        <p:spPr>
          <a:xfrm>
            <a:off x="304800" y="357188"/>
            <a:ext cx="8686800" cy="838200"/>
          </a:xfrm>
        </p:spPr>
        <p:txBody>
          <a:bodyPr/>
          <a:lstStyle/>
          <a:p>
            <a:pPr algn="l"/>
            <a:r>
              <a:rPr lang="en-US" altLang="ko-KR" sz="1800" b="1" dirty="0" smtClean="0"/>
              <a:t>1) CHOBS </a:t>
            </a:r>
            <a:r>
              <a:rPr lang="ko-KR" altLang="en-US" sz="1800" b="1" dirty="0" smtClean="0"/>
              <a:t>유기농 화장품의 특징</a:t>
            </a:r>
          </a:p>
        </p:txBody>
      </p:sp>
      <p:grpSp>
        <p:nvGrpSpPr>
          <p:cNvPr id="2" name="그룹 31"/>
          <p:cNvGrpSpPr>
            <a:grpSpLocks/>
          </p:cNvGrpSpPr>
          <p:nvPr/>
        </p:nvGrpSpPr>
        <p:grpSpPr bwMode="auto">
          <a:xfrm>
            <a:off x="0" y="428625"/>
            <a:ext cx="9144000" cy="142875"/>
            <a:chOff x="3500430" y="1428736"/>
            <a:chExt cx="5214974" cy="357190"/>
          </a:xfrm>
        </p:grpSpPr>
        <p:sp>
          <p:nvSpPr>
            <p:cNvPr id="33" name="직사각형 32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2500313" y="3929066"/>
            <a:ext cx="6500843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ko-KR" altLang="en-US" sz="1200" b="1" dirty="0">
                <a:latin typeface="+mn-ea"/>
                <a:ea typeface="+mn-ea"/>
              </a:rPr>
              <a:t> 유기농 농산물을 가공한 천연 허브 성분을 이용하여 </a:t>
            </a:r>
            <a:r>
              <a:rPr lang="ko-KR" altLang="en-US" sz="1200" b="1" dirty="0">
                <a:solidFill>
                  <a:srgbClr val="0070C0"/>
                </a:solidFill>
                <a:latin typeface="+mn-ea"/>
                <a:ea typeface="+mn-ea"/>
              </a:rPr>
              <a:t>피부 친화력이 높음</a:t>
            </a:r>
            <a:endParaRPr lang="en-US" altLang="ko-KR" sz="1200" b="1" dirty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  <a:ea typeface="+mn-ea"/>
              </a:rPr>
              <a:t>높은 유기농 함량을 함유</a:t>
            </a:r>
            <a:r>
              <a:rPr lang="ko-KR" altLang="en-US" sz="1200" b="1" dirty="0">
                <a:latin typeface="+mn-ea"/>
                <a:ea typeface="+mn-ea"/>
              </a:rPr>
              <a:t>하여 피부를 촉촉하고 건강하게 지켜줌</a:t>
            </a:r>
            <a:endParaRPr lang="en-US" altLang="ko-KR" sz="12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altLang="ko-KR" sz="1200" b="1" dirty="0">
                <a:latin typeface="+mn-ea"/>
                <a:ea typeface="+mn-ea"/>
              </a:rPr>
              <a:t> </a:t>
            </a:r>
            <a:r>
              <a:rPr lang="ko-KR" altLang="en-US" sz="1200" b="1" dirty="0">
                <a:solidFill>
                  <a:srgbClr val="FF0000"/>
                </a:solidFill>
                <a:latin typeface="+mn-ea"/>
                <a:ea typeface="+mn-ea"/>
              </a:rPr>
              <a:t>천연에서 얻어진 방부 성분</a:t>
            </a:r>
            <a:r>
              <a:rPr lang="ko-KR" altLang="en-US" sz="1200" b="1" dirty="0">
                <a:solidFill>
                  <a:srgbClr val="0070C0"/>
                </a:solidFill>
                <a:latin typeface="+mn-ea"/>
                <a:ea typeface="+mn-ea"/>
              </a:rPr>
              <a:t>을 사용하여 피부 자극을 </a:t>
            </a:r>
            <a:r>
              <a:rPr lang="ko-KR" altLang="en-US" sz="1200" b="1" dirty="0" smtClean="0">
                <a:solidFill>
                  <a:srgbClr val="0070C0"/>
                </a:solidFill>
                <a:latin typeface="+mn-ea"/>
                <a:ea typeface="+mn-ea"/>
              </a:rPr>
              <a:t>최소화</a:t>
            </a:r>
            <a:endParaRPr lang="en-US" altLang="ko-KR" sz="12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altLang="ko-KR" sz="1200" b="1" dirty="0" smtClean="0">
                <a:solidFill>
                  <a:srgbClr val="0070C0"/>
                </a:solidFill>
                <a:latin typeface="+mn-ea"/>
              </a:rPr>
              <a:t> </a:t>
            </a:r>
            <a:r>
              <a:rPr lang="ko-KR" altLang="en-US" sz="1200" b="1" dirty="0" smtClean="0">
                <a:solidFill>
                  <a:srgbClr val="FF0000"/>
                </a:solidFill>
                <a:latin typeface="+mn-ea"/>
              </a:rPr>
              <a:t>유기농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+mn-ea"/>
              </a:rPr>
              <a:t>에센셜</a:t>
            </a:r>
            <a:r>
              <a:rPr lang="ko-KR" altLang="en-US" sz="1200" b="1" dirty="0" smtClean="0">
                <a:solidFill>
                  <a:srgbClr val="FF0000"/>
                </a:solidFill>
                <a:latin typeface="+mn-ea"/>
              </a:rPr>
              <a:t> 오일을 사용한 고급스러운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+mn-ea"/>
              </a:rPr>
              <a:t>아로마</a:t>
            </a:r>
            <a:endParaRPr lang="en-US" altLang="ko-KR" sz="1200" b="1" dirty="0" smtClean="0">
              <a:solidFill>
                <a:srgbClr val="FF0000"/>
              </a:solidFill>
              <a:latin typeface="+mn-ea"/>
            </a:endParaRPr>
          </a:p>
          <a:p>
            <a:pPr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altLang="ko-KR" sz="1200" b="1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NO </a:t>
            </a:r>
            <a:r>
              <a:rPr lang="ko-KR" altLang="en-US" sz="1200" b="1" dirty="0" smtClean="0">
                <a:latin typeface="+mn-ea"/>
              </a:rPr>
              <a:t>합성 향료    </a:t>
            </a:r>
            <a:r>
              <a:rPr lang="en-US" altLang="ko-KR" sz="1200" b="1" dirty="0" smtClean="0">
                <a:latin typeface="+mn-ea"/>
              </a:rPr>
              <a:t>NO </a:t>
            </a:r>
            <a:r>
              <a:rPr lang="ko-KR" altLang="en-US" sz="1200" b="1" dirty="0" smtClean="0">
                <a:latin typeface="+mn-ea"/>
              </a:rPr>
              <a:t>실리콘 오일    </a:t>
            </a:r>
            <a:r>
              <a:rPr lang="en-US" altLang="ko-KR" sz="1200" b="1" dirty="0" smtClean="0">
                <a:latin typeface="+mn-ea"/>
              </a:rPr>
              <a:t>NO </a:t>
            </a:r>
            <a:r>
              <a:rPr lang="ko-KR" altLang="en-US" sz="1200" b="1" dirty="0" smtClean="0">
                <a:latin typeface="+mn-ea"/>
              </a:rPr>
              <a:t>합성 계면활성제</a:t>
            </a:r>
          </a:p>
          <a:p>
            <a:pPr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altLang="ko-KR" sz="1200" b="1" dirty="0" smtClean="0">
                <a:latin typeface="+mn-ea"/>
              </a:rPr>
              <a:t> NO </a:t>
            </a:r>
            <a:r>
              <a:rPr lang="ko-KR" altLang="en-US" sz="1200" b="1" dirty="0" smtClean="0">
                <a:latin typeface="+mn-ea"/>
              </a:rPr>
              <a:t>인공 색소    </a:t>
            </a:r>
            <a:r>
              <a:rPr lang="en-US" altLang="ko-KR" sz="1200" b="1" dirty="0" smtClean="0">
                <a:latin typeface="+mn-ea"/>
              </a:rPr>
              <a:t>NO </a:t>
            </a:r>
            <a:r>
              <a:rPr lang="ko-KR" altLang="en-US" sz="1200" b="1" dirty="0" smtClean="0">
                <a:latin typeface="+mn-ea"/>
              </a:rPr>
              <a:t>합성 방부제    </a:t>
            </a:r>
            <a:r>
              <a:rPr lang="en-US" altLang="ko-KR" sz="1200" b="1" dirty="0" smtClean="0">
                <a:latin typeface="+mn-ea"/>
              </a:rPr>
              <a:t>NO </a:t>
            </a:r>
            <a:r>
              <a:rPr lang="ko-KR" altLang="en-US" sz="1200" b="1" dirty="0" smtClean="0">
                <a:latin typeface="+mn-ea"/>
              </a:rPr>
              <a:t>미네랄 오일</a:t>
            </a:r>
            <a:endParaRPr lang="en-US" altLang="ko-KR" sz="1200" b="1" dirty="0" smtClean="0">
              <a:latin typeface="+mn-ea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2500313" y="5926159"/>
            <a:ext cx="6500843" cy="6461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ko-KR" altLang="en-US" sz="1200" b="1" dirty="0">
                <a:latin typeface="+mn-ea"/>
                <a:ea typeface="+mn-ea"/>
              </a:rPr>
              <a:t> 식물유래성분이 피부에 빠르게 흡수되고 수분손실을 막아 피부를 보호</a:t>
            </a:r>
            <a:endParaRPr lang="en-US" altLang="ko-KR" sz="12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200" b="1" dirty="0">
                <a:latin typeface="+mn-ea"/>
                <a:ea typeface="+mn-ea"/>
              </a:rPr>
              <a:t> </a:t>
            </a:r>
            <a:r>
              <a:rPr lang="ko-KR" altLang="en-US" sz="1200" b="1" dirty="0">
                <a:latin typeface="+mn-ea"/>
                <a:ea typeface="+mn-ea"/>
              </a:rPr>
              <a:t>자연유래</a:t>
            </a:r>
            <a:r>
              <a:rPr lang="en-US" altLang="ko-KR" sz="1200" b="1" dirty="0">
                <a:latin typeface="+mn-ea"/>
                <a:ea typeface="+mn-ea"/>
              </a:rPr>
              <a:t>, </a:t>
            </a:r>
            <a:r>
              <a:rPr lang="ko-KR" altLang="en-US" sz="1200" b="1" dirty="0">
                <a:latin typeface="+mn-ea"/>
                <a:ea typeface="+mn-ea"/>
              </a:rPr>
              <a:t>유기농 성분으로도 일반제품과 같은 </a:t>
            </a:r>
            <a:r>
              <a:rPr lang="ko-KR" altLang="en-US" sz="1200" b="1" dirty="0" err="1">
                <a:latin typeface="+mn-ea"/>
                <a:ea typeface="+mn-ea"/>
              </a:rPr>
              <a:t>기분좋은</a:t>
            </a:r>
            <a:r>
              <a:rPr lang="ko-KR" altLang="en-US" sz="1200" b="1" dirty="0">
                <a:latin typeface="+mn-ea"/>
                <a:ea typeface="+mn-ea"/>
              </a:rPr>
              <a:t> </a:t>
            </a:r>
            <a:r>
              <a:rPr lang="ko-KR" altLang="en-US" sz="1200" b="1" dirty="0" err="1">
                <a:latin typeface="+mn-ea"/>
                <a:ea typeface="+mn-ea"/>
              </a:rPr>
              <a:t>사용감</a:t>
            </a:r>
            <a:endParaRPr lang="ko-KR" altLang="en-US" sz="1200" b="1" dirty="0">
              <a:latin typeface="+mn-ea"/>
              <a:ea typeface="+mn-ea"/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white">
          <a:xfrm>
            <a:off x="857250" y="1428750"/>
            <a:ext cx="1500188" cy="338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latin typeface="+mn-ea"/>
                <a:ea typeface="+mn-ea"/>
              </a:rPr>
              <a:t>국제인증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2500313" y="1428750"/>
            <a:ext cx="6500843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ko-KR" altLang="en-US" sz="1200" b="1" dirty="0">
                <a:latin typeface="+mn-ea"/>
                <a:ea typeface="+mn-ea"/>
              </a:rPr>
              <a:t> 공신력 있는 국제 인증 획득</a:t>
            </a:r>
            <a:endParaRPr lang="en-US" altLang="ko-KR" sz="1200" b="1" dirty="0"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srgbClr val="0070C0"/>
                </a:solidFill>
                <a:latin typeface="+mn-ea"/>
                <a:ea typeface="+mn-ea"/>
              </a:rPr>
              <a:t>  -</a:t>
            </a:r>
            <a:r>
              <a:rPr lang="ko-KR" altLang="en-US" sz="1200" b="1" dirty="0">
                <a:solidFill>
                  <a:srgbClr val="0070C0"/>
                </a:solidFill>
                <a:latin typeface="+mn-ea"/>
                <a:ea typeface="+mn-ea"/>
              </a:rPr>
              <a:t>제조설비 </a:t>
            </a:r>
            <a:r>
              <a:rPr lang="en-US" altLang="ko-KR" sz="1200" b="1" dirty="0">
                <a:solidFill>
                  <a:srgbClr val="0070C0"/>
                </a:solidFill>
                <a:latin typeface="+mn-ea"/>
                <a:ea typeface="+mn-ea"/>
              </a:rPr>
              <a:t>: ISO22716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solidFill>
                  <a:srgbClr val="0070C0"/>
                </a:solidFill>
                <a:latin typeface="+mn-ea"/>
                <a:ea typeface="+mn-ea"/>
              </a:rPr>
              <a:t>  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  <a:ea typeface="+mn-ea"/>
              </a:rPr>
              <a:t>-</a:t>
            </a:r>
            <a:r>
              <a:rPr lang="ko-KR" altLang="en-US" sz="1200" b="1" dirty="0" smtClean="0">
                <a:solidFill>
                  <a:srgbClr val="0070C0"/>
                </a:solidFill>
                <a:latin typeface="+mn-ea"/>
                <a:ea typeface="+mn-ea"/>
              </a:rPr>
              <a:t>국제인증 획득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  <a:ea typeface="+mn-ea"/>
              </a:rPr>
              <a:t> </a:t>
            </a:r>
            <a:r>
              <a:rPr lang="en-US" altLang="ko-KR" sz="1200" b="1" dirty="0">
                <a:solidFill>
                  <a:srgbClr val="0070C0"/>
                </a:solidFill>
                <a:latin typeface="+mn-ea"/>
                <a:ea typeface="+mn-ea"/>
              </a:rPr>
              <a:t>: 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</a:rPr>
              <a:t> BDIH 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  <a:ea typeface="+mn-ea"/>
              </a:rPr>
              <a:t>COSMOS </a:t>
            </a:r>
            <a:r>
              <a:rPr lang="ko-KR" altLang="en-US" sz="1200" b="1" dirty="0" smtClean="0">
                <a:solidFill>
                  <a:srgbClr val="0070C0"/>
                </a:solidFill>
                <a:latin typeface="+mn-ea"/>
                <a:ea typeface="+mn-ea"/>
              </a:rPr>
              <a:t>인증</a:t>
            </a:r>
            <a:r>
              <a:rPr lang="en-US" altLang="ko-KR" sz="1200" b="1" dirty="0">
                <a:solidFill>
                  <a:srgbClr val="0070C0"/>
                </a:solidFill>
                <a:latin typeface="+mn-ea"/>
                <a:ea typeface="+mn-ea"/>
              </a:rPr>
              <a:t>, Vegan</a:t>
            </a:r>
            <a:r>
              <a:rPr lang="ko-KR" altLang="en-US" sz="1200" b="1" dirty="0">
                <a:solidFill>
                  <a:srgbClr val="0070C0"/>
                </a:solidFill>
                <a:latin typeface="+mn-ea"/>
                <a:ea typeface="+mn-ea"/>
              </a:rPr>
              <a:t>인증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  <a:ea typeface="+mn-ea"/>
              </a:rPr>
              <a:t>,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</a:rPr>
              <a:t> H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  <a:ea typeface="+mn-ea"/>
              </a:rPr>
              <a:t>ALAL</a:t>
            </a:r>
            <a:r>
              <a:rPr lang="ko-KR" altLang="en-US" sz="1200" b="1" dirty="0">
                <a:solidFill>
                  <a:srgbClr val="0070C0"/>
                </a:solidFill>
                <a:latin typeface="+mn-ea"/>
                <a:ea typeface="+mn-ea"/>
              </a:rPr>
              <a:t>인증</a:t>
            </a:r>
            <a:r>
              <a:rPr lang="en-US" altLang="ko-KR" sz="1200" b="1" dirty="0">
                <a:solidFill>
                  <a:srgbClr val="0070C0"/>
                </a:solidFill>
                <a:latin typeface="+mn-ea"/>
                <a:ea typeface="+mn-ea"/>
              </a:rPr>
              <a:t>(ESMA,UAE</a:t>
            </a:r>
            <a:r>
              <a:rPr lang="en-US" altLang="ko-KR" sz="1200" b="1" dirty="0" smtClean="0">
                <a:solidFill>
                  <a:srgbClr val="0070C0"/>
                </a:solidFill>
                <a:latin typeface="+mn-ea"/>
                <a:ea typeface="+mn-ea"/>
              </a:rPr>
              <a:t>), USDA-NOP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srgbClr val="0070C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srgbClr val="0070C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srgbClr val="0070C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white">
          <a:xfrm>
            <a:off x="857250" y="3948116"/>
            <a:ext cx="1500188" cy="3381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latin typeface="+mn-ea"/>
                <a:ea typeface="+mn-ea"/>
              </a:rPr>
              <a:t>성분구성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white">
          <a:xfrm>
            <a:off x="847725" y="5935684"/>
            <a:ext cx="1500188" cy="338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600" b="1" dirty="0">
                <a:latin typeface="+mn-ea"/>
                <a:ea typeface="+mn-ea"/>
              </a:rPr>
              <a:t>사 용 감</a:t>
            </a:r>
            <a:endParaRPr lang="en-US" altLang="ko-KR" sz="1600" b="1" dirty="0">
              <a:latin typeface="+mn-ea"/>
              <a:ea typeface="+mn-ea"/>
            </a:endParaRPr>
          </a:p>
        </p:txBody>
      </p:sp>
      <p:cxnSp>
        <p:nvCxnSpPr>
          <p:cNvPr id="43" name="꺾인 연결선 42"/>
          <p:cNvCxnSpPr>
            <a:stCxn id="32" idx="1"/>
            <a:endCxn id="35" idx="1"/>
          </p:cNvCxnSpPr>
          <p:nvPr/>
        </p:nvCxnSpPr>
        <p:spPr>
          <a:xfrm rot="10800000" flipV="1">
            <a:off x="857250" y="1597819"/>
            <a:ext cx="1588" cy="2519366"/>
          </a:xfrm>
          <a:prstGeom prst="bentConnector3">
            <a:avLst>
              <a:gd name="adj1" fmla="val 14395466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꺾인 연결선 44"/>
          <p:cNvCxnSpPr>
            <a:stCxn id="35" idx="1"/>
            <a:endCxn id="37" idx="1"/>
          </p:cNvCxnSpPr>
          <p:nvPr/>
        </p:nvCxnSpPr>
        <p:spPr>
          <a:xfrm rot="10800000" flipV="1">
            <a:off x="847726" y="4117185"/>
            <a:ext cx="9525" cy="1987568"/>
          </a:xfrm>
          <a:prstGeom prst="bentConnector3">
            <a:avLst>
              <a:gd name="adj1" fmla="val 2400001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/>
          <p:cNvGrpSpPr/>
          <p:nvPr/>
        </p:nvGrpSpPr>
        <p:grpSpPr>
          <a:xfrm>
            <a:off x="2857488" y="2428868"/>
            <a:ext cx="4500594" cy="1285884"/>
            <a:chOff x="1766868" y="5000636"/>
            <a:chExt cx="4643470" cy="1322269"/>
          </a:xfrm>
        </p:grpSpPr>
        <p:grpSp>
          <p:nvGrpSpPr>
            <p:cNvPr id="31" name="그룹 31"/>
            <p:cNvGrpSpPr/>
            <p:nvPr/>
          </p:nvGrpSpPr>
          <p:grpSpPr>
            <a:xfrm>
              <a:off x="1766869" y="5000636"/>
              <a:ext cx="3721512" cy="1295659"/>
              <a:chOff x="2071688" y="4786313"/>
              <a:chExt cx="4786312" cy="1643062"/>
            </a:xfrm>
          </p:grpSpPr>
          <p:pic>
            <p:nvPicPr>
              <p:cNvPr id="42" name="Picture 1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854700" y="4976813"/>
                <a:ext cx="1003300" cy="145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68838" y="4976813"/>
                <a:ext cx="1012825" cy="145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86150" y="4976813"/>
                <a:ext cx="1008063" cy="145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pic>
            <p:nvPicPr>
              <p:cNvPr id="47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81238" y="4976813"/>
                <a:ext cx="1025525" cy="145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pic>
            <p:nvPicPr>
              <p:cNvPr id="49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71688" y="4786313"/>
                <a:ext cx="579438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pic>
            <p:nvPicPr>
              <p:cNvPr id="50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465638" y="4786313"/>
                <a:ext cx="538162" cy="725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pic>
            <p:nvPicPr>
              <p:cNvPr id="52" name="Picture 1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267076" y="4786313"/>
                <a:ext cx="533400" cy="725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pic>
            <p:nvPicPr>
              <p:cNvPr id="53" name="Picture 1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567364" y="4786313"/>
                <a:ext cx="703262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</p:grp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72132" y="5143512"/>
              <a:ext cx="838206" cy="1179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50197" y="5000637"/>
              <a:ext cx="503389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9521" y="2571744"/>
            <a:ext cx="785818" cy="110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그림 27" descr="usd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86644" y="2357430"/>
            <a:ext cx="500066" cy="500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874347"/>
          <a:ext cx="8429684" cy="5623474"/>
        </p:xfrm>
        <a:graphic>
          <a:graphicData uri="http://schemas.openxmlformats.org/drawingml/2006/table">
            <a:tbl>
              <a:tblPr/>
              <a:tblGrid>
                <a:gridCol w="4286280"/>
                <a:gridCol w="714380"/>
                <a:gridCol w="3429024"/>
              </a:tblGrid>
              <a:tr h="686729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BDIH COSMOS-ORGANIC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유럽유기농화장품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Vegan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영국 비건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HALAL(</a:t>
                      </a:r>
                      <a:r>
                        <a:rPr lang="en-US" altLang="ko-KR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Esma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UAE) 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936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풍부한 유기농 성분이 순한 아기 피부에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자극없이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부드럽게 목욕을 도와 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머리끝부터 발끝까지 사용 가능하며 목욕하는 동안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천연 아로마향이 즐거운 목욕시간을 만들어 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우리 아기를 위한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in 1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베이비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바스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앤 샴푸는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눈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따끔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거림이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적은 순한 제품으로 상쾌함을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라벤더추출물은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유해한 외부 환경에 쉽게 자극을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받는 아이들 피부에 탁월한 진정효과를 갖고 피부에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수분과 영양을 공급합니다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48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lvl="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라벤더추출물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코코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베타인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데실글루코사이드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유기농 글리세린 황금추출물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모란뿌리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추출물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000" baseline="0" dirty="0" err="1" smtClean="0"/>
                        <a:t>유기농성분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75.9%(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)]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60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250 ml (e 8.45oz)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5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눈 주위를 제외하고 아기의 모발과 몸에 부드럽게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클렌징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한 후 깨끗이 씻어주세요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5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베이비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바스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&amp;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샴푸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626" y="4857760"/>
            <a:ext cx="3367216" cy="15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571744"/>
            <a:ext cx="335758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874346"/>
          <a:ext cx="8429684" cy="5769363"/>
        </p:xfrm>
        <a:graphic>
          <a:graphicData uri="http://schemas.openxmlformats.org/drawingml/2006/table">
            <a:tbl>
              <a:tblPr/>
              <a:tblGrid>
                <a:gridCol w="4286280"/>
                <a:gridCol w="714380"/>
                <a:gridCol w="3429024"/>
              </a:tblGrid>
              <a:tr h="699803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BDIH COSMOS-ORGANIC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유럽유기농화장품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Vegan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영국 비건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62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식물성 원로 사용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비건 인증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으로 더욱 순하고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안심할 수 있습니다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식물유래 계면활성제 사용으로  자극적이지 않으면서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깔끔한 세정력을 가지고 있습니다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부드럽고 풍성한 거품타입으로 아이들에게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손씻는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습관을 만드는데 도움이 됩니다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74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lvl="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유기농사과수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정제수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마크리카리아꽃수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글리세린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코코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베타인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알로에베라잎추출물등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1000" baseline="0" dirty="0" err="1" smtClean="0"/>
                        <a:t>유기농성분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89.4%(</a:t>
                      </a:r>
                      <a:r>
                        <a:rPr lang="ko-KR" altLang="en-US" sz="1000" baseline="0" dirty="0" err="1" smtClean="0"/>
                        <a:t>물제외</a:t>
                      </a:r>
                      <a:r>
                        <a:rPr lang="en-US" altLang="ko-KR" sz="1000" baseline="0" dirty="0" smtClean="0"/>
                        <a:t>)(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)]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27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300 ml (e 10.1oz)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2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펌프를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1~2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회 눌러 적당량의 거품을 손바닥에 덜어낸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후 부드럽게 마사지하듯 문지르고 깨끗한 물로 헹구어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lvl="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5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순한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손세정거품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3539" y="5143512"/>
            <a:ext cx="3271865" cy="140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571744"/>
            <a:ext cx="3170072" cy="319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572164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986649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BDIH COSMOS-ORGANIC</a:t>
                      </a:r>
                    </a:p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Vegan</a:t>
                      </a:r>
                    </a:p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HALAL(</a:t>
                      </a:r>
                      <a:r>
                        <a:rPr lang="en-US" altLang="ko-KR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Esma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51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º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우리 아기를 위한 베이비 유기농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바디미스트</a:t>
                      </a:r>
                      <a:endParaRPr lang="ko-KR" altLang="en-US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외부환경에 쉽게 자극을 받는 아기 피부에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탁월한 진정효과를 갖습니다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피부에 수분을 풍부하게 공급하여 주며 영양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 보습을 촉촉하게 채워줍니다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라벤더 추출물로 유해환경으로 자극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받아 예민한 아기 피부를 진정시켜주며 피부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진정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보습 효과에 도움을 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23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라벤더 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마치현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글리세린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황금추출물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모란뿌리추출물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유기농성분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95%(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2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100 ml (e 3.38oz)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4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기타 피부가 건조할 때마다 얼굴과 </a:t>
                      </a:r>
                      <a:r>
                        <a:rPr lang="ko-KR" altLang="en-US" sz="1000" dirty="0" err="1" smtClean="0"/>
                        <a:t>목등에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dirty="0" smtClean="0"/>
                        <a:t>수시로 뿌려 줍니다</a:t>
                      </a:r>
                      <a:r>
                        <a:rPr lang="en-US" altLang="ko-KR" sz="1000" dirty="0" smtClean="0"/>
                        <a:t>. </a:t>
                      </a:r>
                      <a:r>
                        <a:rPr lang="ko-KR" altLang="en-US" sz="1000" dirty="0" smtClean="0"/>
                        <a:t>많이 뿌린 경우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dirty="0" smtClean="0"/>
                        <a:t>손으로 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dirty="0" smtClean="0"/>
                        <a:t>가볍게 두드려줍니다</a:t>
                      </a:r>
                      <a:r>
                        <a:rPr lang="en-US" altLang="ko-KR" sz="1000" dirty="0" smtClean="0"/>
                        <a:t>.</a:t>
                      </a: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5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베이비 유기농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바디미스트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5362" name="Picture 2" descr="http://www.chharmonyb2b.com/admin/product/img/3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500306"/>
            <a:ext cx="3600000" cy="36000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4256" y="3919540"/>
            <a:ext cx="479595" cy="47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07504" y="764702"/>
          <a:ext cx="8607330" cy="5879008"/>
        </p:xfrm>
        <a:graphic>
          <a:graphicData uri="http://schemas.openxmlformats.org/drawingml/2006/table">
            <a:tbl>
              <a:tblPr/>
              <a:tblGrid>
                <a:gridCol w="4214842"/>
                <a:gridCol w="1008112"/>
                <a:gridCol w="3384376"/>
              </a:tblGrid>
              <a:tr h="722904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BDIH COSMOS-ORGANIC</a:t>
                      </a:r>
                    </a:p>
                    <a:p>
                      <a:pPr marL="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Vegan</a:t>
                      </a:r>
                    </a:p>
                    <a:p>
                      <a:pPr marL="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HALAL(</a:t>
                      </a:r>
                      <a:r>
                        <a:rPr lang="en-US" altLang="ko-KR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Esma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033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해바라기씨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오일은 비타민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와 비타민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를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풍부하게 함유하고 있습니다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건조한 아기 피부에 풍부한 보습을 선사하고 영양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 활력을 주어 편안하게 안정 시켜줍니다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천연 방부 시스템으로 아기 피부에도 친화성이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좋고 흡수력이 뛰어난 유기농 오일을 함유하여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부드러운 피부를 유지시켜줍니다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10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해바리기씨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오일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스위트아몬드오일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달맞이꽃오일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호호바씨오일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유기농성분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94.1%(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식약처 기준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84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110 ml (e 3.71oz)</a:t>
                      </a:r>
                      <a:endParaRPr lang="ko-KR" altLang="en-US" sz="100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8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적당량을 손에 덜어 흐르지 않도록 양손으로 비벼 건조한 부위 위주로 아기 몸 전체에 오일을 바르며 마사지 해줍니다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(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순서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다리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가슴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손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얼굴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등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엉덩이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00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95536" y="1700808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베이비 오일</a:t>
            </a:r>
          </a:p>
        </p:txBody>
      </p:sp>
      <p:pic>
        <p:nvPicPr>
          <p:cNvPr id="13314" name="Picture 2" descr="http://www.chharmonyb2b.com/admin/product/img/3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500306"/>
            <a:ext cx="3600000" cy="36000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5206" y="3919540"/>
            <a:ext cx="479595" cy="47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857628"/>
            <a:ext cx="3000396" cy="13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692695"/>
          <a:ext cx="8640961" cy="5818720"/>
        </p:xfrm>
        <a:graphic>
          <a:graphicData uri="http://schemas.openxmlformats.org/drawingml/2006/table">
            <a:tbl>
              <a:tblPr/>
              <a:tblGrid>
                <a:gridCol w="4320480"/>
                <a:gridCol w="857826"/>
                <a:gridCol w="3462655"/>
              </a:tblGrid>
              <a:tr h="803365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BDIH COSMOS-NATURAL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Vegan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HALAL(</a:t>
                      </a:r>
                      <a:r>
                        <a:rPr lang="en-US" altLang="ko-KR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Esma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31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알로에베라잎 추출물은 연약한 아기피부에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순하게 작용 합니다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보습 및 피부진정효과가 뛰어나고 피부 친화력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 높아 아기를 편안하게 해 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수분흡수력이 좋고 진정효과가 뛰어난 유기농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캐모마일꽃수를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사용하여 건조한 피부에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좋습니다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캐모마일꽃수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밀배아오일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글리세린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프로판디올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유기농쉐어버터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유기농성분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64.3%(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식약처 기준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200 ml (e 6.76oz)</a:t>
                      </a:r>
                      <a:endParaRPr lang="ko-KR" altLang="en-US" sz="100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15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세안이나 목욕 후 물기를 닦아낸 후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아기의 몸과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얼굴에 마사지 하듯이 부드럽게 고루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펴발라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건조한 날씨나 피부에 보습이 필요할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경우에 수시로 발라줍니다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00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5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베이비 로션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683832"/>
            <a:ext cx="2857519" cy="124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428868"/>
            <a:ext cx="3643338" cy="363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51773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715041"/>
        </p:xfrm>
        <a:graphic>
          <a:graphicData uri="http://schemas.openxmlformats.org/drawingml/2006/table">
            <a:tbl>
              <a:tblPr/>
              <a:tblGrid>
                <a:gridCol w="4286280"/>
                <a:gridCol w="785818"/>
                <a:gridCol w="3357586"/>
              </a:tblGrid>
              <a:tr h="657815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HALAL(</a:t>
                      </a:r>
                      <a:r>
                        <a:rPr lang="en-US" altLang="ko-KR" sz="1000" baseline="0" dirty="0" err="1" smtClean="0"/>
                        <a:t>Esma</a:t>
                      </a:r>
                      <a:r>
                        <a:rPr lang="en-US" altLang="ko-KR" sz="10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813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자극 받은 피부를 진정시켜주고 부드럽게 해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알로에베라잎 추출물이 빠르게 피부를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진정시켜주어 자극 받거나 건조한 피부에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수시로 발라주면 좋습니다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편리한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볼타입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사용으로 부드럽게 바르시면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시원한 느낌과 함께 진정효과를 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89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유기농알로에베라잎추출물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유기농캐모마일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꽃수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녹차추출물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황금추출물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모란뿌리추출물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글리세린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유기농성분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96.2%(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식약처 기준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00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53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50ml (e 1.69 oz) </a:t>
                      </a:r>
                      <a:endParaRPr lang="ko-KR" altLang="en-US" sz="100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26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캡을 열고 </a:t>
                      </a:r>
                      <a:r>
                        <a:rPr lang="ko-KR" altLang="en-US" sz="10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롤을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피부가 민감해진 부분이나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원하시는 부위에 마사지 하듯 문질러주면서 </a:t>
                      </a: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수시로 발라 줍니다</a:t>
                      </a:r>
                      <a:r>
                        <a:rPr lang="en-US" altLang="ko-KR" sz="10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en-US" altLang="ko-KR" sz="1000" kern="1200" baseline="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endParaRPr lang="ko-KR" altLang="en-US" sz="100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643050"/>
            <a:ext cx="3786214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헬로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바르미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(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피부 진정 에센스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643183"/>
            <a:ext cx="297336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825557"/>
            <a:ext cx="3429024" cy="153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3" name="직사각형 12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내용 개체 틀 10"/>
          <p:cNvSpPr txBox="1">
            <a:spLocks/>
          </p:cNvSpPr>
          <p:nvPr/>
        </p:nvSpPr>
        <p:spPr>
          <a:xfrm>
            <a:off x="4143372" y="2000240"/>
            <a:ext cx="4214842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endParaRPr kumimoji="0" lang="ko-KR" altLang="en-US" sz="1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7" name="내용 개체 틀 10"/>
          <p:cNvSpPr txBox="1">
            <a:spLocks/>
          </p:cNvSpPr>
          <p:nvPr/>
        </p:nvSpPr>
        <p:spPr>
          <a:xfrm>
            <a:off x="571472" y="1500174"/>
            <a:ext cx="4214842" cy="4643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1.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회사소개</a:t>
            </a: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2.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사업영역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3.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연구개발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4.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제조설비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>
                    <a:lumMod val="50000"/>
                  </a:schemeClr>
                </a:solidFill>
              </a:rPr>
              <a:t>5.</a:t>
            </a:r>
            <a:r>
              <a:rPr lang="ko-KR" altLang="en-US" sz="1600" b="1" dirty="0" smtClean="0">
                <a:solidFill>
                  <a:schemeClr val="bg1">
                    <a:lumMod val="50000"/>
                  </a:schemeClr>
                </a:solidFill>
              </a:rPr>
              <a:t>상품소개</a:t>
            </a:r>
            <a:endParaRPr lang="en-US" altLang="ko-KR" sz="1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내용 개체 틀 10"/>
          <p:cNvSpPr txBox="1">
            <a:spLocks/>
          </p:cNvSpPr>
          <p:nvPr/>
        </p:nvSpPr>
        <p:spPr>
          <a:xfrm>
            <a:off x="214282" y="714356"/>
            <a:ext cx="1928826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kumimoji="0" lang="ko-KR" altLang="en-US" sz="28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 목    차</a:t>
            </a:r>
            <a:endParaRPr kumimoji="0" lang="en-US" altLang="ko-KR" sz="28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857915"/>
        </p:xfrm>
        <a:graphic>
          <a:graphicData uri="http://schemas.openxmlformats.org/drawingml/2006/table">
            <a:tbl>
              <a:tblPr/>
              <a:tblGrid>
                <a:gridCol w="4452967"/>
                <a:gridCol w="976321"/>
                <a:gridCol w="3000396"/>
              </a:tblGrid>
              <a:tr h="1039829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HALAL(</a:t>
                      </a:r>
                      <a:r>
                        <a:rPr lang="en-US" altLang="ko-KR" sz="1000" baseline="0" dirty="0" err="1" smtClean="0"/>
                        <a:t>Esma</a:t>
                      </a:r>
                      <a:r>
                        <a:rPr lang="en-US" altLang="ko-KR" sz="10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29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풍부한 유기농 추출물이 피부에도 싱싱하게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식물성 계면활성제 사용으로 믿을 수 있는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안전한 유기농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거품형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클렌져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입니다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매일 사용해도 피부에 자극이 없는 순한 성분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펌핑시</a:t>
                      </a:r>
                      <a:r>
                        <a:rPr lang="ko-KR" altLang="en-US" sz="1000" baseline="0" dirty="0" smtClean="0"/>
                        <a:t> 풍성하고 부드러운 거품이 생성되어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기분좋은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편안한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클렌징이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됩니다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121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유기농사과수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유기농 글리세린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유기농 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티트리잎수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유기농 </a:t>
                      </a:r>
                      <a:r>
                        <a:rPr lang="ko-KR" altLang="en-US" sz="1000" baseline="0" dirty="0" err="1" smtClean="0"/>
                        <a:t>제라늄추출물등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유기농아로마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레몬껍질오일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베르가모트열매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라벤더오일등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유기농성분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75.9%(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60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 150ml (e 5.01oz)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96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000" dirty="0" smtClean="0"/>
                        <a:t>적당량의 거품을 손에 덜어내어 얼굴 전체에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 부드럽게 마사지하듯  세안한 후 미온수로 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dirty="0" smtClean="0"/>
                        <a:t>깨끗이 헹구어 냅니다</a:t>
                      </a:r>
                      <a:r>
                        <a:rPr lang="en-US" altLang="ko-KR" sz="1000" dirty="0" smtClean="0"/>
                        <a:t>.</a:t>
                      </a:r>
                    </a:p>
                    <a:p>
                      <a:pPr latinLnBrk="1"/>
                      <a:r>
                        <a:rPr lang="en-US" altLang="ko-KR" sz="1000" dirty="0" smtClean="0"/>
                        <a:t>º CHOBS </a:t>
                      </a:r>
                      <a:r>
                        <a:rPr lang="ko-KR" altLang="en-US" sz="1000" dirty="0" err="1" smtClean="0"/>
                        <a:t>클렌징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ko-KR" altLang="en-US" sz="1000" dirty="0" err="1" smtClean="0"/>
                        <a:t>브러쉬와</a:t>
                      </a:r>
                      <a:r>
                        <a:rPr lang="ko-KR" altLang="en-US" sz="1000" dirty="0" smtClean="0"/>
                        <a:t> 함께 사용하시면 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dirty="0" smtClean="0"/>
                        <a:t>더욱 좋습니다</a:t>
                      </a:r>
                      <a:r>
                        <a:rPr lang="en-US" altLang="ko-KR" sz="1000" dirty="0" smtClean="0"/>
                        <a:t>.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38" y="1643063"/>
            <a:ext cx="4143375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애플 버블 </a:t>
            </a:r>
            <a:r>
              <a:rPr lang="ko-KR" altLang="en-US" sz="2000" b="1" dirty="0" err="1">
                <a:solidFill>
                  <a:srgbClr val="660033"/>
                </a:solidFill>
              </a:rPr>
              <a:t>클렌져</a:t>
            </a:r>
            <a:endParaRPr lang="ko-KR" altLang="en-US" sz="2000" b="1" dirty="0">
              <a:solidFill>
                <a:srgbClr val="660033"/>
              </a:solidFill>
            </a:endParaRPr>
          </a:p>
        </p:txBody>
      </p:sp>
      <p:pic>
        <p:nvPicPr>
          <p:cNvPr id="8219" name="그림 14" descr="애플버블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2428875"/>
            <a:ext cx="32099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0" name="그림 16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3643313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251520" y="764704"/>
          <a:ext cx="8496944" cy="5593253"/>
        </p:xfrm>
        <a:graphic>
          <a:graphicData uri="http://schemas.openxmlformats.org/drawingml/2006/table">
            <a:tbl>
              <a:tblPr/>
              <a:tblGrid>
                <a:gridCol w="4472017"/>
                <a:gridCol w="777157"/>
                <a:gridCol w="3247770"/>
              </a:tblGrid>
              <a:tr h="66497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058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티트리</a:t>
                      </a:r>
                      <a:r>
                        <a:rPr lang="ko-KR" altLang="en-US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잎수는</a:t>
                      </a:r>
                      <a:r>
                        <a:rPr lang="ko-KR" altLang="en-US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피부자극 및 외부 피부 </a:t>
                      </a:r>
                      <a:endParaRPr lang="en-US" altLang="ko-KR" sz="1000" kern="12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피부 스트레스를 완화하고 진정시킵니다</a:t>
                      </a:r>
                      <a:r>
                        <a:rPr lang="en-US" altLang="ko-KR" sz="1000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워터 타입으로 </a:t>
                      </a:r>
                      <a:r>
                        <a:rPr lang="ko-KR" altLang="en-US" sz="1000" kern="12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이중세안할</a:t>
                      </a:r>
                      <a:r>
                        <a:rPr lang="ko-KR" altLang="en-US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필요없이</a:t>
                      </a:r>
                      <a:r>
                        <a:rPr lang="ko-KR" altLang="en-US" sz="1000" kern="12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메이크업</a:t>
                      </a:r>
                      <a:endParaRPr lang="en-US" altLang="ko-KR" sz="1000" kern="12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000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이나 피부노폐물을 제거합니다</a:t>
                      </a:r>
                      <a:r>
                        <a:rPr lang="en-US" altLang="ko-KR" sz="1000" kern="12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  <a:endParaRPr lang="en-US" altLang="ko-KR" sz="1000" kern="12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329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티트리잎수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레몬잎추출물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쌀겨 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프로판디올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데실글루코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사이드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티트리잎오일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유기농성분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87.2%(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17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140 ml (e 4.73oz)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2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000" dirty="0" smtClean="0"/>
                        <a:t>적당량을  </a:t>
                      </a:r>
                      <a:r>
                        <a:rPr lang="ko-KR" altLang="en-US" sz="1000" dirty="0" err="1" smtClean="0"/>
                        <a:t>펌핑하여</a:t>
                      </a:r>
                      <a:r>
                        <a:rPr lang="ko-KR" altLang="en-US" sz="1000" dirty="0" smtClean="0"/>
                        <a:t> 손에 덜어내어 얼굴 전체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 에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dirty="0" smtClean="0"/>
                        <a:t>부드럽게 마사지하듯 세안한 후 미온수로 </a:t>
                      </a:r>
                      <a:endParaRPr lang="en-US" altLang="ko-KR" sz="1000" dirty="0" smtClean="0"/>
                    </a:p>
                    <a:p>
                      <a:pPr latinLnBrk="1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dirty="0" smtClean="0"/>
                        <a:t>깨끗이 헹구어 냅니다</a:t>
                      </a:r>
                      <a:r>
                        <a:rPr lang="en-US" altLang="ko-KR" sz="1000" dirty="0" smtClean="0"/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5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티트리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클렌징워터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22530" name="Picture 2" descr="http://www.chharmonyb2b.com/admin/product/img/3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472206"/>
            <a:ext cx="3600000" cy="3600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700932"/>
            <a:ext cx="3286148" cy="144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839788"/>
            <a:ext cx="128587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874713"/>
          <a:ext cx="8429684" cy="5554289"/>
        </p:xfrm>
        <a:graphic>
          <a:graphicData uri="http://schemas.openxmlformats.org/drawingml/2006/table">
            <a:tbl>
              <a:tblPr/>
              <a:tblGrid>
                <a:gridCol w="4472017"/>
                <a:gridCol w="814365"/>
                <a:gridCol w="3143302"/>
              </a:tblGrid>
              <a:tr h="928694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Esma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UAE)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美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FDA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테스트 완료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307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농촌진흥청에서 개발한 </a:t>
                      </a: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'</a:t>
                      </a:r>
                      <a:r>
                        <a:rPr lang="ko-KR" altLang="en-US" sz="1000" b="1" dirty="0" err="1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쑥추출물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및 그 제조방법</a:t>
                      </a: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‘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특허기술</a:t>
                      </a: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(10-1546436)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을 이전받아 제조하였습니다</a:t>
                      </a: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성분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인증까지 가장 완벽한 유기농 여성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청결제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아낌없이 넣은 유기농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자연허브 추출물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부드러운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무스형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거품으로 보다 편리하고 산뜻한 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사용감을 느끼실 수 있습니다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엄마가 딸에게 추천해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줄수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있는 당당한 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성분의 프리미엄 유기농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여성청결제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57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불가리스쑥잎수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사과추출물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유기농사과수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어성초추출물등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유기농아로마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라벤더오일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센티드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제라늄오일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티트리잎오일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좁은잎페퍼민트검잎오일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베르가모트열매오일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 성분 </a:t>
                      </a:r>
                      <a:r>
                        <a:rPr lang="en-US" altLang="ko-KR" sz="1000" baseline="0" dirty="0" smtClean="0"/>
                        <a:t>45.7%(</a:t>
                      </a:r>
                      <a:r>
                        <a:rPr lang="ko-KR" altLang="en-US" sz="1000" baseline="0" dirty="0" smtClean="0"/>
                        <a:t>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소금제외</a:t>
                      </a:r>
                      <a:r>
                        <a:rPr lang="en-US" altLang="ko-KR" sz="1000" baseline="0" dirty="0" smtClean="0"/>
                        <a:t>/ 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33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150ml(e 5.07oz)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6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1)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미온수로 외음부를 적셔 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2)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펌프를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1~2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회눌러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적당량의 거품으로 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외음부를 부드럽게 마사지하듯 씻어줍니다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3)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잔여물이 남지 않도록 충분히 헹구어줍니다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4)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깨끗한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타올로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물기가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납지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않게 건조해 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38" y="1731963"/>
            <a:ext cx="3857625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 err="1">
                <a:solidFill>
                  <a:srgbClr val="660033"/>
                </a:solidFill>
              </a:rPr>
              <a:t>순한거품</a:t>
            </a:r>
            <a:r>
              <a:rPr lang="ko-KR" altLang="en-US" sz="2000" b="1" dirty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>
                <a:solidFill>
                  <a:srgbClr val="660033"/>
                </a:solidFill>
              </a:rPr>
              <a:t>여성청결제</a:t>
            </a:r>
            <a:endParaRPr lang="ko-KR" altLang="en-US" sz="2000" b="1" dirty="0">
              <a:solidFill>
                <a:srgbClr val="66003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428868"/>
            <a:ext cx="3286148" cy="37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869073"/>
          <a:ext cx="8856984" cy="5396031"/>
        </p:xfrm>
        <a:graphic>
          <a:graphicData uri="http://schemas.openxmlformats.org/drawingml/2006/table">
            <a:tbl>
              <a:tblPr/>
              <a:tblGrid>
                <a:gridCol w="4178174"/>
                <a:gridCol w="857256"/>
                <a:gridCol w="1813387"/>
                <a:gridCol w="2008167"/>
              </a:tblGrid>
              <a:tr h="408812">
                <a:tc rowSpan="8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Certificates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463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Product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Features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순면 원단과 유기농 추출물로 구성된 유기농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청경티슈로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언제나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상쾌하고 깔끔한 관리를 하세요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 여성청결 티슈로 언제나 상쾌하고 깨끗하게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약산성 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pH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발란스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3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겹의 순면 원단으로 더 순하고 부드럽게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편리한 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회용 포장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2323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main</a:t>
                      </a:r>
                    </a:p>
                    <a:p>
                      <a:pPr algn="ctr" latinLnBrk="1"/>
                      <a:r>
                        <a:rPr lang="en-US" altLang="ko-KR" sz="1100" b="1" dirty="0" smtClean="0"/>
                        <a:t>Ingredients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유기농불가리스쑥잎수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알로에베라잎추출물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글리세린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,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유기농페퍼민트오일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성분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물 제외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 </a:t>
                      </a:r>
                      <a:r>
                        <a:rPr lang="en-US" altLang="ko-KR" sz="1000" b="1" kern="1200" baseline="0" dirty="0" smtClean="0">
                          <a:solidFill>
                            <a:srgbClr val="0070C0"/>
                          </a:solidFill>
                          <a:latin typeface="+mn-ea"/>
                          <a:ea typeface="+mn-ea"/>
                          <a:cs typeface="+mn-cs"/>
                        </a:rPr>
                        <a:t>57.9% </a:t>
                      </a:r>
                      <a:endParaRPr lang="ko-KR" altLang="en-US" sz="1000" b="1" kern="1200" baseline="0" dirty="0" smtClean="0">
                        <a:solidFill>
                          <a:srgbClr val="0070C0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783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/>
                        <a:t>The dose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5g * 10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개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55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How to Use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한장씩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개봉하여 티슈를 펼친 후 외음부를 앞에서 뒤로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부드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럽게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닦아줍니다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변기에 버리며 막힐 수도 있으니 휴지통에 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버려주세요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78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/>
                        <a:t>Size</a:t>
                      </a:r>
                      <a:endParaRPr lang="ko-KR" altLang="en-US" sz="1100" b="1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Q’ty : 30 </a:t>
                      </a:r>
                      <a:endParaRPr lang="ko-KR" altLang="en-US" sz="10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78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낱개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L110 *W60 *H137mm</a:t>
                      </a: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박스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L575 *W385 *H155mm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83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피트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unit Qty(ea)):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23,610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lvl="0" indent="-45720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º 20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피트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C/T Qty,28CBM,Box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): 787 </a:t>
                      </a:r>
                      <a:endParaRPr lang="ko-KR" altLang="en-US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539552" y="1700808"/>
            <a:ext cx="3746696" cy="58518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순한 여성청결티슈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500306"/>
            <a:ext cx="2928958" cy="34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79512" y="714356"/>
          <a:ext cx="8429684" cy="5643602"/>
        </p:xfrm>
        <a:graphic>
          <a:graphicData uri="http://schemas.openxmlformats.org/drawingml/2006/table">
            <a:tbl>
              <a:tblPr/>
              <a:tblGrid>
                <a:gridCol w="4472017"/>
                <a:gridCol w="706289"/>
                <a:gridCol w="3251378"/>
              </a:tblGrid>
              <a:tr h="838570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Esma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28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Arial"/>
                        <a:buNone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b="0" i="0" dirty="0" smtClean="0">
                        <a:solidFill>
                          <a:srgbClr val="949494"/>
                        </a:solidFill>
                        <a:latin typeface="Amazon Ember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식물성 </a:t>
                      </a:r>
                      <a:r>
                        <a:rPr lang="ko-KR" altLang="en-US" sz="1000" b="0" i="0" baseline="0" dirty="0" err="1" smtClean="0">
                          <a:solidFill>
                            <a:srgbClr val="111111"/>
                          </a:solidFill>
                          <a:latin typeface="+mj-lt"/>
                        </a:rPr>
                        <a:t>셀룰로오즈로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ko-KR" altLang="en-US" sz="1000" b="0" i="0" baseline="0" dirty="0" err="1" smtClean="0">
                          <a:solidFill>
                            <a:srgbClr val="111111"/>
                          </a:solidFill>
                          <a:latin typeface="+mj-lt"/>
                        </a:rPr>
                        <a:t>자극없이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ko-KR" altLang="en-US" sz="1000" b="0" i="0" baseline="0" dirty="0" err="1" smtClean="0">
                          <a:solidFill>
                            <a:srgbClr val="111111"/>
                          </a:solidFill>
                          <a:latin typeface="+mj-lt"/>
                        </a:rPr>
                        <a:t>데일리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ko-KR" altLang="en-US" sz="1000" b="0" i="0" baseline="0" dirty="0" err="1" smtClean="0">
                          <a:solidFill>
                            <a:srgbClr val="111111"/>
                          </a:solidFill>
                          <a:latin typeface="+mj-lt"/>
                        </a:rPr>
                        <a:t>필링</a:t>
                      </a:r>
                      <a:endParaRPr lang="en-US" altLang="ko-KR" sz="1000" b="0" i="0" baseline="0" dirty="0" smtClean="0">
                        <a:solidFill>
                          <a:srgbClr val="11111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이 가능하도록 하였습니다</a:t>
                      </a: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기타 추출물과 보습제를 함유하여 </a:t>
                      </a:r>
                      <a:r>
                        <a:rPr lang="ko-KR" altLang="en-US" sz="1000" b="0" i="0" baseline="0" dirty="0" err="1" smtClean="0">
                          <a:solidFill>
                            <a:srgbClr val="111111"/>
                          </a:solidFill>
                          <a:latin typeface="+mj-lt"/>
                        </a:rPr>
                        <a:t>필링로션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endParaRPr lang="en-US" altLang="ko-KR" sz="1000" b="0" i="0" baseline="0" dirty="0" smtClean="0">
                        <a:solidFill>
                          <a:srgbClr val="11111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사용 후에도 당김이나 피부 건조함을 최소화</a:t>
                      </a:r>
                      <a:endParaRPr lang="en-US" altLang="ko-KR" sz="1000" b="0" i="0" baseline="0" dirty="0" smtClean="0">
                        <a:solidFill>
                          <a:srgbClr val="111111"/>
                        </a:solidFill>
                        <a:latin typeface="+mj-lt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  </a:t>
                      </a:r>
                      <a:r>
                        <a:rPr lang="ko-KR" altLang="en-US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하였습니다</a:t>
                      </a:r>
                      <a:r>
                        <a:rPr lang="en-US" altLang="ko-KR" sz="1000" b="0" i="0" baseline="0" dirty="0" smtClean="0">
                          <a:solidFill>
                            <a:srgbClr val="111111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293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알로에베라잎 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레몬잎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추출물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셀룰로오스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유기농알로에베라잎즙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글리세린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 성분 </a:t>
                      </a:r>
                      <a:r>
                        <a:rPr lang="en-US" altLang="ko-KR" sz="1000" baseline="0" dirty="0" smtClean="0"/>
                        <a:t>84.3%(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90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60 ml (e 2.02oz)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9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눈가를 제외한 얼굴 전체에 마사지하듯 부드럽게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롤링해 각질을 제거해줍니다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충분히 롤링한 후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미온수를 이용하여 세안한 뒤 기초 보습을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해줍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indent="-457200" algn="l" defTabSz="914400" rtl="0" eaLnBrk="1" latinLnBrk="1" hangingPunct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5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알로에베라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필링로션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1026" name="Picture 2" descr="http://www.chharmonyb2b.com/admin/product/img/3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500306"/>
            <a:ext cx="3600000" cy="36000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4731" y="3929065"/>
            <a:ext cx="479595" cy="47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30" y="3406178"/>
            <a:ext cx="3233736" cy="138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634279"/>
        </p:xfrm>
        <a:graphic>
          <a:graphicData uri="http://schemas.openxmlformats.org/drawingml/2006/table">
            <a:tbl>
              <a:tblPr/>
              <a:tblGrid>
                <a:gridCol w="4452967"/>
                <a:gridCol w="976321"/>
                <a:gridCol w="3000396"/>
              </a:tblGrid>
              <a:tr h="1000132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dirty="0" smtClean="0"/>
                        <a:t>º BDIH</a:t>
                      </a:r>
                      <a:r>
                        <a:rPr lang="en-US" altLang="ko-KR" sz="11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/>
                        <a:t>º HALAL(</a:t>
                      </a:r>
                      <a:r>
                        <a:rPr lang="en-US" altLang="ko-KR" sz="1100" baseline="0" dirty="0" err="1" smtClean="0"/>
                        <a:t>Esma</a:t>
                      </a:r>
                      <a:r>
                        <a:rPr lang="en-US" altLang="ko-KR" sz="11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307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세안 후 자극 받은 얼굴을 편안하게 해주며</a:t>
                      </a:r>
                      <a:endParaRPr lang="en-US" altLang="ko-KR" sz="1100" baseline="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피부결을 정리해 주는 유기농 토너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매끄러운 피부의 기초를 위해 잊지 마세요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풍부한 유기농 </a:t>
                      </a:r>
                      <a:r>
                        <a:rPr lang="ko-KR" altLang="en-US" sz="1100" baseline="0" dirty="0" err="1" smtClean="0"/>
                        <a:t>모링가잎</a:t>
                      </a:r>
                      <a:r>
                        <a:rPr lang="ko-KR" altLang="en-US" sz="1100" baseline="0" dirty="0" smtClean="0"/>
                        <a:t> 추출물로 보습과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진정을 동시에</a:t>
                      </a:r>
                      <a:r>
                        <a:rPr lang="en-US" altLang="ko-KR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..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순하게</a:t>
                      </a:r>
                      <a:r>
                        <a:rPr lang="en-US" altLang="ko-KR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230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err="1" smtClean="0"/>
                        <a:t>유기농모링가</a:t>
                      </a:r>
                      <a:r>
                        <a:rPr lang="ko-KR" altLang="en-US" sz="1100" baseline="0" dirty="0" smtClean="0"/>
                        <a:t>  추출물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유기농 </a:t>
                      </a:r>
                      <a:r>
                        <a:rPr lang="ko-KR" altLang="en-US" sz="1100" baseline="0" dirty="0" err="1" smtClean="0"/>
                        <a:t>라벤더추출물</a:t>
                      </a:r>
                      <a:r>
                        <a:rPr lang="en-US" altLang="ko-KR" sz="1100" baseline="0" dirty="0" smtClean="0"/>
                        <a:t>, 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유기농 </a:t>
                      </a:r>
                      <a:r>
                        <a:rPr lang="ko-KR" altLang="en-US" sz="1100" baseline="0" dirty="0" err="1" smtClean="0"/>
                        <a:t>다마스크장미꽃수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유기농 </a:t>
                      </a:r>
                      <a:r>
                        <a:rPr lang="ko-KR" altLang="en-US" sz="1100" baseline="0" dirty="0" err="1" smtClean="0"/>
                        <a:t>마치현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추출물</a:t>
                      </a:r>
                      <a:r>
                        <a:rPr lang="en-US" altLang="ko-KR" sz="1100" baseline="0" dirty="0" smtClean="0"/>
                        <a:t>, </a:t>
                      </a:r>
                      <a:r>
                        <a:rPr lang="ko-KR" altLang="en-US" sz="1100" baseline="0" dirty="0" smtClean="0"/>
                        <a:t>유기농아로마</a:t>
                      </a:r>
                      <a:r>
                        <a:rPr lang="en-US" altLang="ko-KR" sz="1100" baseline="0" dirty="0" smtClean="0"/>
                        <a:t>(</a:t>
                      </a:r>
                      <a:r>
                        <a:rPr lang="ko-KR" altLang="en-US" sz="1100" baseline="0" dirty="0" err="1" smtClean="0"/>
                        <a:t>센티드제라늄오일</a:t>
                      </a:r>
                      <a:r>
                        <a:rPr lang="en-US" altLang="ko-KR" sz="1100" baseline="0" dirty="0" smtClean="0"/>
                        <a:t>,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라벤더 오일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err="1" smtClean="0"/>
                        <a:t>센티드제라늄오일등</a:t>
                      </a:r>
                      <a:r>
                        <a:rPr lang="en-US" altLang="ko-KR" sz="1100" baseline="0" dirty="0" smtClean="0"/>
                        <a:t>)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유기농 성분 </a:t>
                      </a:r>
                      <a:r>
                        <a:rPr lang="en-US" altLang="ko-KR" sz="1100" baseline="0" dirty="0" smtClean="0"/>
                        <a:t>95.6%(</a:t>
                      </a:r>
                      <a:r>
                        <a:rPr lang="ko-KR" altLang="en-US" sz="1100" baseline="0" dirty="0" smtClean="0"/>
                        <a:t>식약처 기준</a:t>
                      </a:r>
                      <a:r>
                        <a:rPr lang="en-US" altLang="ko-KR" sz="1100" baseline="0" dirty="0" smtClean="0"/>
                        <a:t>)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15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 120ml (e 4.05oz)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6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1) </a:t>
                      </a:r>
                      <a:r>
                        <a:rPr lang="ko-KR" altLang="en-US" sz="1100" dirty="0" smtClean="0"/>
                        <a:t>세안 후 적당량을 </a:t>
                      </a:r>
                      <a:r>
                        <a:rPr lang="ko-KR" altLang="en-US" sz="1100" dirty="0" err="1" smtClean="0"/>
                        <a:t>화장숨</a:t>
                      </a:r>
                      <a:r>
                        <a:rPr lang="ko-KR" altLang="en-US" sz="1100" dirty="0" smtClean="0"/>
                        <a:t> 또는 손에 덜어 </a:t>
                      </a:r>
                      <a:endParaRPr lang="en-US" altLang="ko-KR" sz="1100" dirty="0" smtClean="0"/>
                    </a:p>
                    <a:p>
                      <a:pPr latinLnBrk="1"/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얼굴의 안쪽에서 바깥쪽으로 </a:t>
                      </a:r>
                      <a:r>
                        <a:rPr lang="ko-KR" altLang="en-US" sz="1100" baseline="0" dirty="0" err="1" smtClean="0"/>
                        <a:t>피부결에</a:t>
                      </a:r>
                      <a:r>
                        <a:rPr lang="ko-KR" altLang="en-US" sz="1100" baseline="0" dirty="0" smtClean="0"/>
                        <a:t> 따라</a:t>
                      </a:r>
                      <a:endParaRPr lang="en-US" altLang="ko-KR" sz="1100" baseline="0" dirty="0" smtClean="0"/>
                    </a:p>
                    <a:p>
                      <a:pPr latinLnBrk="1"/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고루 </a:t>
                      </a:r>
                      <a:r>
                        <a:rPr lang="ko-KR" altLang="en-US" sz="1100" baseline="0" dirty="0" err="1" smtClean="0"/>
                        <a:t>펴발라</a:t>
                      </a:r>
                      <a:r>
                        <a:rPr lang="ko-KR" altLang="en-US" sz="1100" baseline="0" dirty="0" smtClean="0"/>
                        <a:t> 줍니다</a:t>
                      </a:r>
                      <a:r>
                        <a:rPr lang="en-US" altLang="ko-KR" sz="1100" baseline="0" dirty="0" smtClean="0"/>
                        <a:t>.</a:t>
                      </a:r>
                    </a:p>
                    <a:p>
                      <a:pPr latinLnBrk="1"/>
                      <a:endParaRPr lang="en-US" altLang="ko-KR" sz="1100" baseline="0" dirty="0" smtClean="0"/>
                    </a:p>
                    <a:p>
                      <a:pPr latinLnBrk="1"/>
                      <a:r>
                        <a:rPr lang="en-US" altLang="ko-KR" sz="1100" baseline="0" dirty="0" smtClean="0"/>
                        <a:t>2) </a:t>
                      </a:r>
                      <a:r>
                        <a:rPr lang="ko-KR" altLang="en-US" sz="1100" baseline="0" dirty="0" smtClean="0"/>
                        <a:t>가볍게 두드려 주면서 흡수 시킵니다</a:t>
                      </a:r>
                      <a:r>
                        <a:rPr lang="en-US" altLang="ko-KR" sz="1100" baseline="0" dirty="0" smtClean="0"/>
                        <a:t>. 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38" y="1643063"/>
            <a:ext cx="4143375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유기농 모링가 토너</a:t>
            </a:r>
          </a:p>
        </p:txBody>
      </p:sp>
      <p:pic>
        <p:nvPicPr>
          <p:cNvPr id="10267" name="그림 13" descr="토너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571750"/>
            <a:ext cx="26193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그림 14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3786188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634279"/>
        </p:xfrm>
        <a:graphic>
          <a:graphicData uri="http://schemas.openxmlformats.org/drawingml/2006/table">
            <a:tbl>
              <a:tblPr/>
              <a:tblGrid>
                <a:gridCol w="4452967"/>
                <a:gridCol w="976321"/>
                <a:gridCol w="3000396"/>
              </a:tblGrid>
              <a:tr h="1000132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dirty="0" smtClean="0"/>
                        <a:t>º BDIH</a:t>
                      </a:r>
                      <a:r>
                        <a:rPr lang="en-US" altLang="ko-KR" sz="11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/>
                        <a:t>º HALAL(</a:t>
                      </a:r>
                      <a:r>
                        <a:rPr lang="en-US" altLang="ko-KR" sz="1100" baseline="0" dirty="0" err="1" smtClean="0"/>
                        <a:t>Esma</a:t>
                      </a:r>
                      <a:r>
                        <a:rPr lang="en-US" altLang="ko-KR" sz="11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307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순하면서도 산뜻한 </a:t>
                      </a:r>
                      <a:r>
                        <a:rPr lang="ko-KR" altLang="en-US" sz="11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사용감의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유기농 로션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피부의 </a:t>
                      </a:r>
                      <a:r>
                        <a:rPr lang="ko-KR" altLang="en-US" sz="1100" baseline="0" dirty="0" err="1" smtClean="0"/>
                        <a:t>유수분</a:t>
                      </a:r>
                      <a:r>
                        <a:rPr lang="ko-KR" altLang="en-US" sz="1100" baseline="0" dirty="0" smtClean="0"/>
                        <a:t> 밸런스를 유지해주는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탁월한 유기농 로션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풍부한 유기농 </a:t>
                      </a:r>
                      <a:r>
                        <a:rPr lang="ko-KR" altLang="en-US" sz="1100" baseline="0" dirty="0" err="1" smtClean="0"/>
                        <a:t>모링가잎</a:t>
                      </a:r>
                      <a:r>
                        <a:rPr lang="ko-KR" altLang="en-US" sz="1100" baseline="0" dirty="0" smtClean="0"/>
                        <a:t> 추출물로 보습과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진정을 동시에</a:t>
                      </a:r>
                      <a:r>
                        <a:rPr lang="en-US" altLang="ko-KR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..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순하게</a:t>
                      </a:r>
                      <a:r>
                        <a:rPr lang="en-US" altLang="ko-KR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230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err="1" smtClean="0"/>
                        <a:t>유기농모링가</a:t>
                      </a:r>
                      <a:r>
                        <a:rPr lang="ko-KR" altLang="en-US" sz="1100" baseline="0" dirty="0" smtClean="0"/>
                        <a:t>  추출물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유기농 </a:t>
                      </a:r>
                      <a:r>
                        <a:rPr lang="ko-KR" altLang="en-US" sz="1100" baseline="0" dirty="0" err="1" smtClean="0"/>
                        <a:t>라벤더추출물</a:t>
                      </a:r>
                      <a:r>
                        <a:rPr lang="en-US" altLang="ko-KR" sz="1100" baseline="0" dirty="0" smtClean="0"/>
                        <a:t>, 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유기농 </a:t>
                      </a:r>
                      <a:r>
                        <a:rPr lang="ko-KR" altLang="en-US" sz="1100" baseline="0" dirty="0" err="1" smtClean="0"/>
                        <a:t>마치현추출물</a:t>
                      </a:r>
                      <a:r>
                        <a:rPr lang="en-US" altLang="ko-KR" sz="1100" baseline="0" dirty="0" smtClean="0"/>
                        <a:t>, </a:t>
                      </a:r>
                      <a:r>
                        <a:rPr lang="ko-KR" altLang="en-US" sz="1100" baseline="0" dirty="0" err="1" smtClean="0"/>
                        <a:t>유기농스위트아몬드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err="1" smtClean="0"/>
                        <a:t>오일등</a:t>
                      </a:r>
                      <a:r>
                        <a:rPr lang="en-US" altLang="ko-KR" sz="1100" baseline="0" dirty="0" smtClean="0"/>
                        <a:t>, </a:t>
                      </a:r>
                      <a:r>
                        <a:rPr lang="ko-KR" altLang="en-US" sz="1100" baseline="0" dirty="0" smtClean="0"/>
                        <a:t>유기농아로마</a:t>
                      </a:r>
                      <a:r>
                        <a:rPr lang="en-US" altLang="ko-KR" sz="1100" baseline="0" dirty="0" smtClean="0"/>
                        <a:t>(</a:t>
                      </a:r>
                      <a:r>
                        <a:rPr lang="ko-KR" altLang="en-US" sz="1100" baseline="0" dirty="0" err="1" smtClean="0"/>
                        <a:t>센티드제라늄오일</a:t>
                      </a:r>
                      <a:r>
                        <a:rPr lang="en-US" altLang="ko-KR" sz="1100" baseline="0" dirty="0" smtClean="0"/>
                        <a:t>,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라벤더 오일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err="1" smtClean="0"/>
                        <a:t>자몽껍질오일등</a:t>
                      </a:r>
                      <a:r>
                        <a:rPr lang="en-US" altLang="ko-KR" sz="1100" baseline="0" dirty="0" smtClean="0"/>
                        <a:t>)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유기농 성분 </a:t>
                      </a:r>
                      <a:r>
                        <a:rPr lang="en-US" altLang="ko-KR" sz="1100" baseline="0" dirty="0" smtClean="0"/>
                        <a:t>83.5%(</a:t>
                      </a:r>
                      <a:r>
                        <a:rPr lang="ko-KR" altLang="en-US" sz="1100" baseline="0" dirty="0" smtClean="0"/>
                        <a:t>식약처 기준</a:t>
                      </a:r>
                      <a:r>
                        <a:rPr lang="en-US" altLang="ko-KR" sz="1100" baseline="0" dirty="0" smtClean="0"/>
                        <a:t>)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15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 110ml (e 3.71oz)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6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1) </a:t>
                      </a:r>
                      <a:r>
                        <a:rPr lang="ko-KR" altLang="en-US" sz="1100" dirty="0" smtClean="0"/>
                        <a:t>세안 후 적당량을 </a:t>
                      </a:r>
                      <a:r>
                        <a:rPr lang="ko-KR" altLang="en-US" sz="1100" dirty="0" err="1" smtClean="0"/>
                        <a:t>화장숨</a:t>
                      </a:r>
                      <a:r>
                        <a:rPr lang="ko-KR" altLang="en-US" sz="1100" dirty="0" smtClean="0"/>
                        <a:t> 또는 손에 덜어 </a:t>
                      </a:r>
                      <a:endParaRPr lang="en-US" altLang="ko-KR" sz="1100" dirty="0" smtClean="0"/>
                    </a:p>
                    <a:p>
                      <a:pPr latinLnBrk="1"/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얼굴의 안쪽에서 바깥쪽으로 </a:t>
                      </a:r>
                      <a:r>
                        <a:rPr lang="ko-KR" altLang="en-US" sz="1100" baseline="0" dirty="0" err="1" smtClean="0"/>
                        <a:t>피부결에</a:t>
                      </a:r>
                      <a:r>
                        <a:rPr lang="ko-KR" altLang="en-US" sz="1100" baseline="0" dirty="0" smtClean="0"/>
                        <a:t> 따라</a:t>
                      </a:r>
                      <a:endParaRPr lang="en-US" altLang="ko-KR" sz="1100" baseline="0" dirty="0" smtClean="0"/>
                    </a:p>
                    <a:p>
                      <a:pPr latinLnBrk="1"/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고루 </a:t>
                      </a:r>
                      <a:r>
                        <a:rPr lang="ko-KR" altLang="en-US" sz="1100" baseline="0" dirty="0" err="1" smtClean="0"/>
                        <a:t>펴발라</a:t>
                      </a:r>
                      <a:r>
                        <a:rPr lang="ko-KR" altLang="en-US" sz="1100" baseline="0" dirty="0" smtClean="0"/>
                        <a:t> 줍니다</a:t>
                      </a:r>
                      <a:r>
                        <a:rPr lang="en-US" altLang="ko-KR" sz="1100" baseline="0" dirty="0" smtClean="0"/>
                        <a:t>.</a:t>
                      </a:r>
                    </a:p>
                    <a:p>
                      <a:pPr latinLnBrk="1"/>
                      <a:endParaRPr lang="en-US" altLang="ko-KR" sz="1100" baseline="0" dirty="0" smtClean="0"/>
                    </a:p>
                    <a:p>
                      <a:pPr latinLnBrk="1"/>
                      <a:r>
                        <a:rPr lang="en-US" altLang="ko-KR" sz="1100" baseline="0" dirty="0" smtClean="0"/>
                        <a:t>2) </a:t>
                      </a:r>
                      <a:r>
                        <a:rPr lang="ko-KR" altLang="en-US" sz="1100" baseline="0" dirty="0" smtClean="0"/>
                        <a:t>가볍게 두드려 주면서 흡수 시킵니다</a:t>
                      </a:r>
                      <a:r>
                        <a:rPr lang="en-US" altLang="ko-KR" sz="1100" baseline="0" dirty="0" smtClean="0"/>
                        <a:t>. 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38" y="1643063"/>
            <a:ext cx="4143375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모링가 로션</a:t>
            </a:r>
          </a:p>
        </p:txBody>
      </p:sp>
      <p:pic>
        <p:nvPicPr>
          <p:cNvPr id="11291" name="그림 12" descr="로션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500313"/>
            <a:ext cx="26860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그림 14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3786188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786478"/>
        </p:xfrm>
        <a:graphic>
          <a:graphicData uri="http://schemas.openxmlformats.org/drawingml/2006/table">
            <a:tbl>
              <a:tblPr/>
              <a:tblGrid>
                <a:gridCol w="4452967"/>
                <a:gridCol w="976321"/>
                <a:gridCol w="3000396"/>
              </a:tblGrid>
              <a:tr h="1035415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dirty="0" smtClean="0"/>
                        <a:t>º BDIH</a:t>
                      </a:r>
                      <a:r>
                        <a:rPr lang="en-US" altLang="ko-KR" sz="11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100" baseline="0" dirty="0" smtClean="0"/>
                        <a:t>º HALAL(</a:t>
                      </a:r>
                      <a:r>
                        <a:rPr lang="en-US" altLang="ko-KR" sz="1100" baseline="0" dirty="0" err="1" smtClean="0"/>
                        <a:t>Esma</a:t>
                      </a:r>
                      <a:r>
                        <a:rPr lang="en-US" altLang="ko-KR" sz="11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320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넓게 퍼지는 은은한 안개입자로 세안으로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1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자극받은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피부의 기초라인을 시작하는</a:t>
                      </a:r>
                      <a:endParaRPr lang="en-US" altLang="ko-KR" sz="1100" baseline="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1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준비를 해 주는 유기농 미스트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풍부한 유기농 </a:t>
                      </a:r>
                      <a:r>
                        <a:rPr lang="ko-KR" altLang="en-US" sz="1100" baseline="0" dirty="0" err="1" smtClean="0"/>
                        <a:t>로즈마리잎수가</a:t>
                      </a:r>
                      <a:r>
                        <a:rPr lang="ko-KR" altLang="en-US" sz="1100" baseline="0" dirty="0" smtClean="0"/>
                        <a:t> 지치는 피부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밸런스에 수분</a:t>
                      </a:r>
                      <a:r>
                        <a:rPr lang="en-US" altLang="ko-KR" sz="1100" baseline="0" dirty="0" smtClean="0"/>
                        <a:t>, </a:t>
                      </a:r>
                      <a:r>
                        <a:rPr lang="ko-KR" altLang="en-US" sz="1100" baseline="0" dirty="0" smtClean="0"/>
                        <a:t>영양도 함께 지켜줍니다</a:t>
                      </a:r>
                      <a:r>
                        <a:rPr lang="en-US" altLang="ko-KR" sz="1100" baseline="0" dirty="0" smtClean="0"/>
                        <a:t>.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유기농 화장수에 유기농 </a:t>
                      </a:r>
                      <a:r>
                        <a:rPr lang="ko-KR" altLang="en-US" sz="1100" baseline="0" dirty="0" err="1" smtClean="0"/>
                        <a:t>아로마</a:t>
                      </a:r>
                      <a:r>
                        <a:rPr lang="ko-KR" altLang="en-US" sz="1100" baseline="0" dirty="0" smtClean="0"/>
                        <a:t> 오일까지 </a:t>
                      </a:r>
                      <a:endParaRPr lang="en-US" altLang="ko-KR" sz="1100" baseline="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최고의 유기농 미스트 입니다</a:t>
                      </a:r>
                      <a:r>
                        <a:rPr lang="en-US" altLang="ko-KR" sz="1100" baseline="0" dirty="0" smtClean="0"/>
                        <a:t>.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722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유기농 </a:t>
                      </a:r>
                      <a:r>
                        <a:rPr lang="ko-KR" altLang="en-US" sz="1100" baseline="0" dirty="0" err="1" smtClean="0"/>
                        <a:t>로즈마리잎수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유기농아로마</a:t>
                      </a:r>
                      <a:r>
                        <a:rPr lang="en-US" altLang="ko-KR" sz="1100" baseline="0" dirty="0" smtClean="0"/>
                        <a:t>(</a:t>
                      </a:r>
                      <a:r>
                        <a:rPr lang="ko-KR" altLang="en-US" sz="1100" baseline="0" dirty="0" smtClean="0"/>
                        <a:t>라벤더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오일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서양호주산달우드오일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err="1" smtClean="0"/>
                        <a:t>센티드제라늄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err="1" smtClean="0"/>
                        <a:t>오일등</a:t>
                      </a:r>
                      <a:r>
                        <a:rPr lang="en-US" altLang="ko-KR" sz="1100" baseline="0" dirty="0" smtClean="0"/>
                        <a:t>)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유기농 성분 </a:t>
                      </a:r>
                      <a:r>
                        <a:rPr lang="en-US" altLang="ko-KR" sz="1100" baseline="0" dirty="0" smtClean="0"/>
                        <a:t>95.8%(</a:t>
                      </a:r>
                      <a:r>
                        <a:rPr lang="ko-KR" altLang="en-US" sz="1100" baseline="0" dirty="0" err="1" smtClean="0"/>
                        <a:t>식약처기준</a:t>
                      </a:r>
                      <a:r>
                        <a:rPr lang="en-US" altLang="ko-KR" sz="1100" baseline="0" dirty="0" smtClean="0"/>
                        <a:t>)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70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 100ml (e 3.38oz)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29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1) </a:t>
                      </a:r>
                      <a:r>
                        <a:rPr lang="ko-KR" altLang="en-US" sz="1100" dirty="0" smtClean="0"/>
                        <a:t>세안 후 얼굴전체에 고루 뿌려줍니다</a:t>
                      </a:r>
                      <a:r>
                        <a:rPr lang="en-US" altLang="ko-KR" sz="1100" dirty="0" smtClean="0"/>
                        <a:t>.</a:t>
                      </a:r>
                    </a:p>
                    <a:p>
                      <a:pPr latinLnBrk="1"/>
                      <a:r>
                        <a:rPr lang="en-US" altLang="ko-KR" sz="1100" dirty="0" smtClean="0"/>
                        <a:t>2) </a:t>
                      </a:r>
                      <a:r>
                        <a:rPr lang="ko-KR" altLang="en-US" sz="1100" dirty="0" smtClean="0"/>
                        <a:t>기타 피부가 건조할 때마다 얼굴과 </a:t>
                      </a:r>
                      <a:r>
                        <a:rPr lang="ko-KR" altLang="en-US" sz="1100" dirty="0" err="1" smtClean="0"/>
                        <a:t>목등에</a:t>
                      </a:r>
                      <a:endParaRPr lang="en-US" altLang="ko-KR" sz="1100" dirty="0" smtClean="0"/>
                    </a:p>
                    <a:p>
                      <a:pPr latinLnBrk="1"/>
                      <a:r>
                        <a:rPr lang="en-US" altLang="ko-KR" sz="1100" dirty="0" smtClean="0"/>
                        <a:t>    </a:t>
                      </a:r>
                      <a:r>
                        <a:rPr lang="ko-KR" altLang="en-US" sz="1100" dirty="0" smtClean="0"/>
                        <a:t>수시로 뿌려 줍니다</a:t>
                      </a:r>
                      <a:r>
                        <a:rPr lang="en-US" altLang="ko-KR" sz="1100" dirty="0" smtClean="0"/>
                        <a:t>.</a:t>
                      </a:r>
                    </a:p>
                    <a:p>
                      <a:pPr latinLnBrk="1"/>
                      <a:r>
                        <a:rPr lang="en-US" altLang="ko-KR" sz="1100" dirty="0" smtClean="0"/>
                        <a:t>3)</a:t>
                      </a:r>
                      <a:r>
                        <a:rPr lang="ko-KR" altLang="en-US" sz="1100" dirty="0" smtClean="0"/>
                        <a:t>그대로 건조시키는 것이 좋으며 손으로 </a:t>
                      </a:r>
                      <a:endParaRPr lang="en-US" altLang="ko-KR" sz="1100" dirty="0" smtClean="0"/>
                    </a:p>
                    <a:p>
                      <a:pPr latinLnBrk="1"/>
                      <a:r>
                        <a:rPr lang="en-US" altLang="ko-KR" sz="1100" dirty="0" smtClean="0"/>
                        <a:t>   </a:t>
                      </a:r>
                      <a:r>
                        <a:rPr lang="ko-KR" altLang="en-US" sz="1100" dirty="0" smtClean="0"/>
                        <a:t>많이 뿌린 경우 가볍게 두드려줍니다</a:t>
                      </a:r>
                      <a:r>
                        <a:rPr lang="en-US" altLang="ko-KR" sz="1100" dirty="0" smtClean="0"/>
                        <a:t>.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38" y="1643063"/>
            <a:ext cx="4143375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유기농 </a:t>
            </a:r>
            <a:r>
              <a:rPr lang="ko-KR" altLang="en-US" sz="2000" b="1" dirty="0" err="1">
                <a:solidFill>
                  <a:srgbClr val="660033"/>
                </a:solidFill>
              </a:rPr>
              <a:t>로즈마리</a:t>
            </a:r>
            <a:r>
              <a:rPr lang="ko-KR" altLang="en-US" sz="2000" b="1" dirty="0">
                <a:solidFill>
                  <a:srgbClr val="660033"/>
                </a:solidFill>
              </a:rPr>
              <a:t> 미스트</a:t>
            </a:r>
          </a:p>
        </p:txBody>
      </p:sp>
      <p:pic>
        <p:nvPicPr>
          <p:cNvPr id="9243" name="그림 13" descr="미스트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2571750"/>
            <a:ext cx="27241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4" name="그림 16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786188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721874"/>
        </p:xfrm>
        <a:graphic>
          <a:graphicData uri="http://schemas.openxmlformats.org/drawingml/2006/table">
            <a:tbl>
              <a:tblPr/>
              <a:tblGrid>
                <a:gridCol w="4452967"/>
                <a:gridCol w="761977"/>
                <a:gridCol w="3214740"/>
              </a:tblGrid>
              <a:tr h="785799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HALAL(</a:t>
                      </a:r>
                      <a:r>
                        <a:rPr lang="en-US" altLang="ko-KR" sz="1000" baseline="0" dirty="0" err="1" smtClean="0"/>
                        <a:t>Esma</a:t>
                      </a:r>
                      <a:r>
                        <a:rPr lang="en-US" altLang="ko-KR" sz="10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307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예로부터 상처를 치유한다고 알려진 병풀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(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호랑이풀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)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의 유기농추출물을 듬뿍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지친 피부의 보습을 통한 영양공급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회복에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</a:t>
                      </a:r>
                      <a:r>
                        <a:rPr lang="ko-KR" altLang="en-US" sz="1000" baseline="0" dirty="0" smtClean="0"/>
                        <a:t>도움을 줍니다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계절별로 </a:t>
                      </a:r>
                      <a:r>
                        <a:rPr lang="ko-KR" altLang="en-US" sz="1000" baseline="0" dirty="0" err="1" smtClean="0"/>
                        <a:t>페이셜오일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(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아르간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,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호호바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,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로즈힙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등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)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과 </a:t>
                      </a:r>
                      <a:r>
                        <a:rPr lang="ko-KR" altLang="en-US" sz="1000" baseline="0" dirty="0" smtClean="0"/>
                        <a:t>쫀쫀한 제형으로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함께 섞어 사용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하면 그 효과가 더욱 상승 합니다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세안 후 기초 단계에서 사용하시면 됩니다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6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유기농병풀입수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유기농캐모마일꽃수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유기농 </a:t>
                      </a:r>
                      <a:r>
                        <a:rPr lang="ko-KR" altLang="en-US" sz="1000" baseline="0" dirty="0" err="1" smtClean="0"/>
                        <a:t>마치현</a:t>
                      </a: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추출물등</a:t>
                      </a: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 성분</a:t>
                      </a:r>
                      <a:r>
                        <a:rPr lang="en-US" altLang="ko-KR" sz="1000" baseline="0" dirty="0" smtClean="0"/>
                        <a:t>95%(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 30ml (e 1.01oz)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1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/>
                        <a:t>1) </a:t>
                      </a:r>
                      <a:r>
                        <a:rPr lang="ko-KR" altLang="en-US" sz="1000" baseline="0" dirty="0" smtClean="0"/>
                        <a:t>세안 후 적당량을 덜어 얼굴 </a:t>
                      </a:r>
                      <a:r>
                        <a:rPr lang="ko-KR" altLang="en-US" sz="1000" baseline="0" dirty="0" err="1" smtClean="0"/>
                        <a:t>안쪽에서부</a:t>
                      </a:r>
                      <a:endParaRPr lang="en-US" altLang="ko-KR" sz="1000" baseline="0" dirty="0" smtClean="0"/>
                    </a:p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/>
                        <a:t>    </a:t>
                      </a:r>
                      <a:r>
                        <a:rPr lang="ko-KR" altLang="en-US" sz="1000" baseline="0" dirty="0" smtClean="0"/>
                        <a:t>바깥으로 </a:t>
                      </a:r>
                      <a:r>
                        <a:rPr lang="ko-KR" altLang="en-US" sz="1000" baseline="0" dirty="0" err="1" smtClean="0"/>
                        <a:t>피부결에</a:t>
                      </a:r>
                      <a:r>
                        <a:rPr lang="ko-KR" altLang="en-US" sz="1000" baseline="0" dirty="0" smtClean="0"/>
                        <a:t> 따라 골고루 </a:t>
                      </a:r>
                      <a:r>
                        <a:rPr lang="ko-KR" altLang="en-US" sz="1000" baseline="0" dirty="0" err="1" smtClean="0"/>
                        <a:t>펴발라</a:t>
                      </a:r>
                      <a:r>
                        <a:rPr lang="ko-KR" altLang="en-US" sz="1000" baseline="0" dirty="0" smtClean="0"/>
                        <a:t> 줍니다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/>
                        <a:t>2) </a:t>
                      </a:r>
                      <a:r>
                        <a:rPr lang="ko-KR" altLang="en-US" sz="1000" baseline="0" dirty="0" smtClean="0"/>
                        <a:t>가볍게 두드려 흡수 시킵니다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928662" y="1714488"/>
            <a:ext cx="3357586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유기농 병풀 </a:t>
            </a:r>
            <a:r>
              <a:rPr lang="ko-KR" altLang="en-US" sz="2000" b="1" dirty="0" err="1">
                <a:solidFill>
                  <a:srgbClr val="660033"/>
                </a:solidFill>
              </a:rPr>
              <a:t>세럼</a:t>
            </a:r>
            <a:endParaRPr lang="ko-KR" altLang="en-US" sz="2000" b="1" dirty="0">
              <a:solidFill>
                <a:srgbClr val="660033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857628"/>
            <a:ext cx="3071834" cy="127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3068418" cy="309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786065"/>
        </p:xfrm>
        <a:graphic>
          <a:graphicData uri="http://schemas.openxmlformats.org/drawingml/2006/table">
            <a:tbl>
              <a:tblPr/>
              <a:tblGrid>
                <a:gridCol w="4452967"/>
                <a:gridCol w="833415"/>
                <a:gridCol w="3143302"/>
              </a:tblGrid>
              <a:tr h="714361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HALAL(</a:t>
                      </a:r>
                      <a:r>
                        <a:rPr lang="en-US" altLang="ko-KR" sz="1000" baseline="0" dirty="0" err="1" smtClean="0"/>
                        <a:t>Esma</a:t>
                      </a:r>
                      <a:r>
                        <a:rPr lang="en-US" altLang="ko-KR" sz="10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44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풍부한 영양의 </a:t>
                      </a:r>
                      <a:r>
                        <a:rPr lang="ko-KR" altLang="en-US" sz="1000" baseline="0" dirty="0" err="1" smtClean="0"/>
                        <a:t>아르간</a:t>
                      </a:r>
                      <a:r>
                        <a:rPr lang="ko-KR" altLang="en-US" sz="1000" baseline="0" dirty="0" smtClean="0"/>
                        <a:t> 오일은 모발부터 바디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</a:t>
                      </a:r>
                      <a:r>
                        <a:rPr lang="ko-KR" altLang="en-US" sz="1000" baseline="0" dirty="0" smtClean="0"/>
                        <a:t>페이스 전체적으로 사용할 수 있는 오일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입니다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 </a:t>
                      </a:r>
                      <a:r>
                        <a:rPr lang="ko-KR" altLang="en-US" sz="1000" baseline="0" dirty="0" err="1" smtClean="0"/>
                        <a:t>아르간</a:t>
                      </a:r>
                      <a:r>
                        <a:rPr lang="ko-KR" altLang="en-US" sz="1000" baseline="0" dirty="0" smtClean="0"/>
                        <a:t> 오일에 피부보습을 더욱 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도와주는 달맞이 오일까지 함유되어 높은 보습을 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책임 집니다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454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유기농아르간트리커넬오일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유기농달맞이꽃</a:t>
                      </a: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오일등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유기농아로마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베르가모트열매오일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레몬껍질오일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라벤더오일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일랑일랑꽃오일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 성분 </a:t>
                      </a:r>
                      <a:r>
                        <a:rPr lang="en-US" altLang="ko-KR" sz="1000" baseline="0" dirty="0" smtClean="0"/>
                        <a:t>99.6%(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 30ml (e 1.01oz)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6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000" dirty="0" smtClean="0"/>
                        <a:t>세안 후 토너로 얼굴 정돈 후 </a:t>
                      </a:r>
                      <a:r>
                        <a:rPr lang="ko-KR" altLang="en-US" sz="1000" dirty="0" err="1" smtClean="0"/>
                        <a:t>세럼단계에서</a:t>
                      </a:r>
                      <a:r>
                        <a:rPr lang="ko-KR" altLang="en-US" sz="1000" dirty="0" smtClean="0"/>
                        <a:t> </a:t>
                      </a:r>
                      <a:endParaRPr lang="en-US" altLang="ko-KR" sz="1000" dirty="0" smtClean="0"/>
                    </a:p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dirty="0" err="1" smtClean="0"/>
                        <a:t>아르간오일을</a:t>
                      </a:r>
                      <a:r>
                        <a:rPr lang="ko-KR" altLang="en-US" sz="1000" dirty="0" smtClean="0"/>
                        <a:t> 믹스하여 사용하면 좋습니다</a:t>
                      </a:r>
                      <a:r>
                        <a:rPr lang="en-US" altLang="ko-KR" sz="1000" dirty="0" smtClean="0"/>
                        <a:t>.</a:t>
                      </a:r>
                    </a:p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000" dirty="0" smtClean="0"/>
                        <a:t>샴푸 후 모발을 타월드라이 한 후 </a:t>
                      </a:r>
                      <a:r>
                        <a:rPr lang="ko-KR" altLang="en-US" sz="1000" dirty="0" err="1" smtClean="0"/>
                        <a:t>아르간</a:t>
                      </a:r>
                      <a:r>
                        <a:rPr lang="ko-KR" altLang="en-US" sz="1000" dirty="0" smtClean="0"/>
                        <a:t> </a:t>
                      </a:r>
                      <a:endParaRPr lang="en-US" altLang="ko-KR" sz="1000" dirty="0" smtClean="0"/>
                    </a:p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dirty="0" smtClean="0"/>
                        <a:t>오일을 머리 끝부분에 고르게 발라줍니다</a:t>
                      </a:r>
                      <a:r>
                        <a:rPr lang="en-US" altLang="ko-KR" sz="1000" dirty="0" smtClean="0"/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38" y="1643063"/>
            <a:ext cx="4143375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유기농 </a:t>
            </a:r>
            <a:r>
              <a:rPr lang="ko-KR" altLang="en-US" sz="2000" b="1" dirty="0" err="1">
                <a:solidFill>
                  <a:srgbClr val="660033"/>
                </a:solidFill>
              </a:rPr>
              <a:t>아르간</a:t>
            </a:r>
            <a:r>
              <a:rPr lang="ko-KR" altLang="en-US" sz="2000" b="1" dirty="0">
                <a:solidFill>
                  <a:srgbClr val="660033"/>
                </a:solidFill>
              </a:rPr>
              <a:t> 오일</a:t>
            </a:r>
          </a:p>
        </p:txBody>
      </p:sp>
      <p:pic>
        <p:nvPicPr>
          <p:cNvPr id="15387" name="그림 12" descr="아르간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2357438"/>
            <a:ext cx="3190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571875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14752"/>
            <a:ext cx="3061557" cy="132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4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3" name="직사각형 12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6" name="내용 개체 틀 10"/>
          <p:cNvSpPr txBox="1">
            <a:spLocks/>
          </p:cNvSpPr>
          <p:nvPr/>
        </p:nvSpPr>
        <p:spPr>
          <a:xfrm>
            <a:off x="4143372" y="2000240"/>
            <a:ext cx="4214842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endParaRPr kumimoji="0" lang="ko-KR" altLang="en-US" sz="1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" name="내용 개체 틀 10"/>
          <p:cNvSpPr txBox="1">
            <a:spLocks/>
          </p:cNvSpPr>
          <p:nvPr/>
        </p:nvSpPr>
        <p:spPr>
          <a:xfrm>
            <a:off x="214282" y="714356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sz="2000" b="1" dirty="0" smtClean="0">
                <a:latin typeface="+mn-ea"/>
              </a:rPr>
              <a:t>1.</a:t>
            </a:r>
            <a:r>
              <a:rPr kumimoji="0" lang="ko-KR" altLang="en-US" sz="20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회사 개요</a:t>
            </a: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9000"/>
          </a:blip>
          <a:srcRect/>
          <a:stretch>
            <a:fillRect/>
          </a:stretch>
        </p:blipFill>
        <p:spPr bwMode="auto">
          <a:xfrm>
            <a:off x="4714844" y="3523992"/>
            <a:ext cx="4429156" cy="311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내용 개체 틀 10"/>
          <p:cNvSpPr txBox="1">
            <a:spLocks/>
          </p:cNvSpPr>
          <p:nvPr/>
        </p:nvSpPr>
        <p:spPr>
          <a:xfrm>
            <a:off x="428596" y="1357298"/>
            <a:ext cx="8572560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설립연도             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2006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년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5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월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사업 영역      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유기농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천연 화장품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친환경 생활용품</a:t>
            </a:r>
            <a:endParaRPr lang="en-US" altLang="ko-KR" sz="1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무역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친환경 종이호일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화장품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OEM, ODM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등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사무실                 경기 안양 동안구 벌말로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126, 222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호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관양동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평촌오비즈타워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altLang="ko-KR" sz="1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공장                   경기 안양 동안구 벌말로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126, 218~221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호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,226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호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관양동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평촌오비즈타워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altLang="ko-KR" sz="1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웹사이트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B2C : www.chharmony.co.kr 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B2B : www.chharmonyb2b.co.kr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DIY : www.diyorganic.co.kr  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Company : www.chharmony.com       </a:t>
            </a:r>
          </a:p>
          <a:p>
            <a:pPr fontAlgn="ctr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ko-KR" altLang="en-US" sz="1300" b="1" dirty="0" smtClean="0">
                <a:solidFill>
                  <a:schemeClr val="bg1">
                    <a:lumMod val="50000"/>
                  </a:schemeClr>
                </a:solidFill>
              </a:rPr>
              <a:t>연락처 </a:t>
            </a: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chsale02@chharmony.co.kr </a:t>
            </a:r>
          </a:p>
          <a:p>
            <a:pPr font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Tel +82 70 8670 2389 </a:t>
            </a:r>
          </a:p>
          <a:p>
            <a:pPr font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Fax +82 31 476 2666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715021"/>
        </p:xfrm>
        <a:graphic>
          <a:graphicData uri="http://schemas.openxmlformats.org/drawingml/2006/table">
            <a:tbl>
              <a:tblPr/>
              <a:tblGrid>
                <a:gridCol w="4214812"/>
                <a:gridCol w="714380"/>
                <a:gridCol w="3500492"/>
              </a:tblGrid>
              <a:tr h="634029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COSMOS-NATURAL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HALAL(</a:t>
                      </a:r>
                      <a:r>
                        <a:rPr lang="en-US" altLang="ko-KR" sz="1000" baseline="0" dirty="0" err="1" smtClean="0"/>
                        <a:t>Esma</a:t>
                      </a:r>
                      <a:r>
                        <a:rPr lang="en-US" altLang="ko-KR" sz="10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52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주름개선 기능과 미백기능을 하나로</a:t>
                      </a:r>
                      <a:r>
                        <a:rPr lang="en-US" altLang="ko-KR" sz="1000" baseline="0" dirty="0" smtClean="0"/>
                        <a:t>!!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부드럽게 발리는 크림으로 은은한 향으로 </a:t>
                      </a:r>
                      <a:r>
                        <a:rPr lang="ko-KR" altLang="en-US" sz="1000" baseline="0" dirty="0" err="1" smtClean="0"/>
                        <a:t>두가지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기능성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키백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주름개선</a:t>
                      </a:r>
                      <a:r>
                        <a:rPr lang="en-US" altLang="ko-KR" sz="1000" baseline="0" dirty="0" smtClean="0"/>
                        <a:t>)</a:t>
                      </a:r>
                      <a:r>
                        <a:rPr lang="ko-KR" altLang="en-US" sz="1000" baseline="0" dirty="0" smtClean="0"/>
                        <a:t>과 함께 심리적안정까지 고려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하였습니다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영양과 피부개선 능력이 뛰어난 유기농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모링가와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유기농 </a:t>
                      </a:r>
                      <a:r>
                        <a:rPr lang="ko-KR" altLang="en-US" sz="1000" baseline="0" dirty="0" err="1" smtClean="0"/>
                        <a:t>병풀잎수가</a:t>
                      </a:r>
                      <a:r>
                        <a:rPr lang="ko-KR" altLang="en-US" sz="1000" baseline="0" dirty="0" smtClean="0"/>
                        <a:t> 더욱 매끄럽고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촉촉한 피부유지에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 도움을 줍니다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402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유기농모링가추출물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유기놀글리세린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유기농병풀추출물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유기농해바라이씨오일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유기농알로에베라잎추출물등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유기농아로마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센티드제라늄오일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자몽껍질오일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비터</a:t>
                      </a: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오렌지잎</a:t>
                      </a:r>
                      <a:r>
                        <a:rPr lang="en-US" altLang="ko-KR" sz="1000" baseline="0" dirty="0" smtClean="0"/>
                        <a:t>/</a:t>
                      </a:r>
                      <a:r>
                        <a:rPr lang="ko-KR" altLang="en-US" sz="1000" baseline="0" dirty="0" err="1" smtClean="0"/>
                        <a:t>잔가지오일등</a:t>
                      </a:r>
                      <a:r>
                        <a:rPr lang="en-US" altLang="ko-KR" sz="1000" baseline="0" dirty="0" smtClean="0"/>
                        <a:t>)</a:t>
                      </a:r>
                      <a:r>
                        <a:rPr lang="ko-KR" altLang="en-US" sz="1000" baseline="0" dirty="0" smtClean="0"/>
                        <a:t>가지</a:t>
                      </a: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 성분 </a:t>
                      </a:r>
                      <a:r>
                        <a:rPr lang="en-US" altLang="ko-KR" sz="1000" baseline="0" dirty="0" smtClean="0"/>
                        <a:t>78.1%(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 50ml (e 1.69oz)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/>
                        <a:t>1)</a:t>
                      </a:r>
                      <a:r>
                        <a:rPr lang="ko-KR" altLang="en-US" sz="1000" dirty="0" smtClean="0"/>
                        <a:t>세안 후 적당량을 </a:t>
                      </a:r>
                      <a:r>
                        <a:rPr lang="ko-KR" altLang="en-US" sz="1000" dirty="0" err="1" smtClean="0"/>
                        <a:t>화장솜</a:t>
                      </a:r>
                      <a:r>
                        <a:rPr lang="ko-KR" altLang="en-US" sz="1000" dirty="0" smtClean="0"/>
                        <a:t> 또는 손에 덜어 </a:t>
                      </a:r>
                      <a:r>
                        <a:rPr lang="ko-KR" altLang="en-US" sz="1000" baseline="0" dirty="0" smtClean="0"/>
                        <a:t>얼굴의 안쪽에서</a:t>
                      </a:r>
                      <a:endParaRPr lang="en-US" altLang="ko-KR" sz="1000" baseline="0" dirty="0" smtClean="0"/>
                    </a:p>
                    <a:p>
                      <a:pPr marL="228600" indent="-2286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 바깥쪽으로 </a:t>
                      </a:r>
                      <a:r>
                        <a:rPr lang="ko-KR" altLang="en-US" sz="1000" baseline="0" dirty="0" err="1" smtClean="0"/>
                        <a:t>피부결에</a:t>
                      </a:r>
                      <a:r>
                        <a:rPr lang="ko-KR" altLang="en-US" sz="1000" baseline="0" dirty="0" smtClean="0"/>
                        <a:t> 따라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고루 </a:t>
                      </a:r>
                      <a:r>
                        <a:rPr lang="ko-KR" altLang="en-US" sz="1000" baseline="0" dirty="0" err="1" smtClean="0"/>
                        <a:t>펴발라</a:t>
                      </a:r>
                      <a:r>
                        <a:rPr lang="ko-KR" altLang="en-US" sz="1000" baseline="0" dirty="0" smtClean="0"/>
                        <a:t> 줍니다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2) </a:t>
                      </a:r>
                      <a:r>
                        <a:rPr lang="ko-KR" altLang="en-US" sz="1000" baseline="0" dirty="0" smtClean="0"/>
                        <a:t>가볍게 두드려 주면서 흡수 시킵니다</a:t>
                      </a:r>
                      <a:r>
                        <a:rPr lang="en-US" altLang="ko-KR" sz="1000" baseline="0" dirty="0" smtClean="0"/>
                        <a:t>. </a:t>
                      </a:r>
                      <a:endParaRPr lang="ko-KR" altLang="en-US" sz="10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39" y="1643063"/>
            <a:ext cx="3786186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모링가 이중 기능성 </a:t>
            </a:r>
            <a:r>
              <a:rPr lang="ko-KR" altLang="en-US" sz="2000" b="1" dirty="0" err="1">
                <a:solidFill>
                  <a:srgbClr val="660033"/>
                </a:solidFill>
              </a:rPr>
              <a:t>토탈크림</a:t>
            </a:r>
            <a:endParaRPr lang="ko-KR" altLang="en-US" sz="2000" b="1" dirty="0">
              <a:solidFill>
                <a:srgbClr val="660033"/>
              </a:solidFill>
            </a:endParaRPr>
          </a:p>
        </p:txBody>
      </p:sp>
      <p:pic>
        <p:nvPicPr>
          <p:cNvPr id="13339" name="그림 16" descr="토타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2500313"/>
            <a:ext cx="30765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0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714750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929066"/>
            <a:ext cx="3078592" cy="13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429684" cy="5786459"/>
        </p:xfrm>
        <a:graphic>
          <a:graphicData uri="http://schemas.openxmlformats.org/drawingml/2006/table">
            <a:tbl>
              <a:tblPr/>
              <a:tblGrid>
                <a:gridCol w="4452967"/>
                <a:gridCol w="690539"/>
                <a:gridCol w="3286178"/>
              </a:tblGrid>
              <a:tr h="785799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COSMOS-ORGANIC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HALAL(</a:t>
                      </a:r>
                      <a:r>
                        <a:rPr lang="en-US" altLang="ko-KR" sz="1000" baseline="0" dirty="0" err="1" smtClean="0"/>
                        <a:t>Esma</a:t>
                      </a:r>
                      <a:r>
                        <a:rPr lang="en-US" altLang="ko-KR" sz="10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015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풍부한 유기농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사과수와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유기농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캐모마일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꽃수가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피부를 더욱 투명하고 매끄럽게 도와줍니다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풍부한 유기농 함량으로 피부에 자극적이지 않고 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피부 자생력 길러줍니다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º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계절에 따라 평소 사용하시는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페이셜오일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(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호호바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,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 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함초롬바탕"/>
                        </a:rPr>
                        <a:t>로즈힙등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)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과 함께 사용하셔도 좋습니다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함초롬바탕"/>
                        </a:rPr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309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 </a:t>
                      </a:r>
                      <a:r>
                        <a:rPr lang="ko-KR" altLang="en-US" sz="1000" baseline="0" dirty="0" err="1" smtClean="0"/>
                        <a:t>사과수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유기농캐모마일꽃수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유기농라벤더</a:t>
                      </a: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추출물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유기농글리세린등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유기농아로마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라벤더오일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탄제린껍질오일등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유기농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성분 </a:t>
                      </a:r>
                      <a:r>
                        <a:rPr lang="en-US" altLang="ko-KR" sz="1000" baseline="0" dirty="0" smtClean="0"/>
                        <a:t>84.1%(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3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 50ml (e 1.69oz)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0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1)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세안 후 적당량을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화장솜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또는 손에 덜어 얼굴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안쪽에서  바깥쪽으로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피부결에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따라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고루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펴발라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줍니다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2)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가볍게 두드려 주면서 흡수 시킵니다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kumimoji="0" lang="ko-KR" alt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928662" y="1643050"/>
            <a:ext cx="3143243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애플 아쿠아 크림</a:t>
            </a:r>
          </a:p>
        </p:txBody>
      </p:sp>
      <p:pic>
        <p:nvPicPr>
          <p:cNvPr id="12315" name="그림 14" descr="애플아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2428875"/>
            <a:ext cx="33432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6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3643313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0486" y="3786190"/>
            <a:ext cx="3114918" cy="133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52475"/>
            <a:ext cx="1285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5"/>
          <p:cNvGrpSpPr>
            <a:grpSpLocks/>
          </p:cNvGrpSpPr>
          <p:nvPr/>
        </p:nvGrpSpPr>
        <p:grpSpPr bwMode="auto">
          <a:xfrm>
            <a:off x="0" y="500063"/>
            <a:ext cx="9144000" cy="142875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8674" y="1428736"/>
              <a:ext cx="4786730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244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900" b="1" dirty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88" y="785813"/>
          <a:ext cx="8572530" cy="5697406"/>
        </p:xfrm>
        <a:graphic>
          <a:graphicData uri="http://schemas.openxmlformats.org/drawingml/2006/table">
            <a:tbl>
              <a:tblPr/>
              <a:tblGrid>
                <a:gridCol w="4357688"/>
                <a:gridCol w="714380"/>
                <a:gridCol w="3500462"/>
              </a:tblGrid>
              <a:tr h="103696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º BDIH</a:t>
                      </a:r>
                      <a:r>
                        <a:rPr lang="en-US" altLang="ko-KR" sz="1000" baseline="0" dirty="0" smtClean="0"/>
                        <a:t> COSMOS-NATURAL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Vegan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HALAL(</a:t>
                      </a:r>
                      <a:r>
                        <a:rPr lang="en-US" altLang="ko-KR" sz="1000" baseline="0" dirty="0" err="1" smtClean="0"/>
                        <a:t>Esma</a:t>
                      </a:r>
                      <a:r>
                        <a:rPr lang="en-US" altLang="ko-KR" sz="1000" baseline="0" dirty="0" smtClean="0"/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903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주름개선기능성 화장품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눈가의 잔주름을 개선해 주는 주름개선기능성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아데노신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</a:t>
                      </a:r>
                      <a:r>
                        <a:rPr lang="ko-KR" altLang="en-US" sz="1000" baseline="0" dirty="0" smtClean="0"/>
                        <a:t>아이크림 입니다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피부개선 능력이 뛰어나도 영양이 풍부한 유기농 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모링가와</a:t>
                      </a:r>
                      <a:r>
                        <a:rPr lang="ko-KR" altLang="en-US" sz="1000" baseline="0" dirty="0" smtClean="0"/>
                        <a:t> 유기농 </a:t>
                      </a:r>
                      <a:r>
                        <a:rPr lang="ko-KR" altLang="en-US" sz="1000" baseline="0" dirty="0" err="1" smtClean="0"/>
                        <a:t>병풀잎수가</a:t>
                      </a:r>
                      <a:r>
                        <a:rPr lang="ko-KR" altLang="en-US" sz="1000" baseline="0" dirty="0" smtClean="0"/>
                        <a:t> 더욱 매끄럽고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촉촉한 피부를</a:t>
                      </a:r>
                      <a:endParaRPr lang="en-US" altLang="ko-KR" sz="1000" baseline="0" dirty="0" smtClean="0"/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유지 하는데 도움을 줍니다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함초롬바탕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457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유기농모링가추출물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유기놀글리세린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유기농병풀추출물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유기농해바라이씨오일등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유기농아로마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센티드제라늄</a:t>
                      </a: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자몽껍질오일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err="1" smtClean="0"/>
                        <a:t>캐모마일오일등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유기농원료</a:t>
                      </a:r>
                      <a:r>
                        <a:rPr lang="ko-KR" altLang="en-US" sz="1000" baseline="0" dirty="0" smtClean="0"/>
                        <a:t>  </a:t>
                      </a:r>
                      <a:r>
                        <a:rPr lang="en-US" altLang="ko-KR" sz="1000" baseline="0" dirty="0" smtClean="0"/>
                        <a:t>77.9%(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 15ml (e 0.5oz)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05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000" dirty="0" smtClean="0"/>
                        <a:t>기초화장 마지막 </a:t>
                      </a:r>
                      <a:r>
                        <a:rPr lang="ko-KR" altLang="en-US" sz="1000" dirty="0" err="1" smtClean="0"/>
                        <a:t>단계에세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ko-KR" altLang="en-US" sz="1000" dirty="0" err="1" smtClean="0"/>
                        <a:t>네번째</a:t>
                      </a:r>
                      <a:r>
                        <a:rPr lang="ko-KR" altLang="en-US" sz="1000" dirty="0" smtClean="0"/>
                        <a:t> 손가락에</a:t>
                      </a:r>
                      <a:endParaRPr lang="en-US" altLang="ko-KR" sz="100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   </a:t>
                      </a:r>
                      <a:r>
                        <a:rPr lang="ko-KR" altLang="en-US" sz="1000" dirty="0" err="1" smtClean="0"/>
                        <a:t>진주알</a:t>
                      </a:r>
                      <a:r>
                        <a:rPr lang="ko-KR" altLang="en-US" sz="1000" dirty="0" smtClean="0"/>
                        <a:t> 만큼 덜어내어 눈가 및 팔자주름 </a:t>
                      </a:r>
                      <a:endParaRPr lang="en-US" altLang="ko-KR" sz="1000" dirty="0" smtClean="0"/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/>
                        <a:t>   </a:t>
                      </a:r>
                      <a:r>
                        <a:rPr lang="ko-KR" altLang="en-US" sz="1000" dirty="0" smtClean="0"/>
                        <a:t>주변에 고르게 </a:t>
                      </a:r>
                      <a:r>
                        <a:rPr lang="ko-KR" altLang="en-US" sz="1000" dirty="0" err="1" smtClean="0"/>
                        <a:t>펴발라</a:t>
                      </a:r>
                      <a:r>
                        <a:rPr lang="ko-KR" altLang="en-US" sz="1000" dirty="0" smtClean="0"/>
                        <a:t> 줍니다</a:t>
                      </a:r>
                      <a:r>
                        <a:rPr lang="en-US" altLang="ko-KR" sz="1000" dirty="0" smtClean="0"/>
                        <a:t>.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714376" y="1714492"/>
            <a:ext cx="3714748" cy="50006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2000" b="1" dirty="0">
                <a:solidFill>
                  <a:srgbClr val="660033"/>
                </a:solidFill>
              </a:rPr>
              <a:t>모링가 </a:t>
            </a:r>
            <a:r>
              <a:rPr lang="ko-KR" altLang="en-US" sz="2000" b="1" dirty="0" err="1">
                <a:solidFill>
                  <a:srgbClr val="660033"/>
                </a:solidFill>
              </a:rPr>
              <a:t>안티링클</a:t>
            </a:r>
            <a:r>
              <a:rPr lang="ko-KR" altLang="en-US" sz="2000" b="1" dirty="0">
                <a:solidFill>
                  <a:srgbClr val="660033"/>
                </a:solidFill>
              </a:rPr>
              <a:t> 아이크림</a:t>
            </a:r>
          </a:p>
        </p:txBody>
      </p:sp>
      <p:pic>
        <p:nvPicPr>
          <p:cNvPr id="14363" name="그림 13" descr="아이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786058"/>
            <a:ext cx="2550216" cy="278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그림 17" descr="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786188"/>
            <a:ext cx="523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1" y="3924815"/>
            <a:ext cx="2928959" cy="129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28596" y="714356"/>
          <a:ext cx="8429684" cy="5793898"/>
        </p:xfrm>
        <a:graphic>
          <a:graphicData uri="http://schemas.openxmlformats.org/drawingml/2006/table">
            <a:tbl>
              <a:tblPr/>
              <a:tblGrid>
                <a:gridCol w="4286280"/>
                <a:gridCol w="785818"/>
                <a:gridCol w="3357586"/>
              </a:tblGrid>
              <a:tr h="819225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º BDIH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COSMOS-NATURAL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latinLnBrk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Esma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535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Char char="º"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캐모마일꽃수와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로즈마리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추출물등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자연의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추출물을 가득 그대로 옮겨 담았습니다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끈적임 없이 손에 부드럽게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녹아들어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오래도록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촉촉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함을 유지 해줍니다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천연보습제를 사용하여 수시로 발라주어도 피부에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부담이 없으며 유기농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아로마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에센셜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오일의 향이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맑은 고딕" pitchFamily="50" charset="-127"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기분까지 편안하게 해 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6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캐모마일꽃수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밀배아오일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글리세린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프로판디올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유기농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쉐어버터등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유기농성분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64.7%(</a:t>
                      </a:r>
                      <a:r>
                        <a:rPr lang="ko-KR" altLang="en-US" sz="1000" baseline="0" dirty="0" smtClean="0"/>
                        <a:t>식약처 기준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en-US" altLang="ko-KR" sz="100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º 35 ml (e 1.18oz)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algn="l" defTabSz="914400" rtl="0" eaLnBrk="1" latinLnBrk="1" hangingPunct="1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손을 씻은 뒤 적당량을 손에 덜어 손과 손등 전체적으로 고루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펴발라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가볍게 두드려 주면서 흡수 시킵니다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0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785786" y="1714488"/>
            <a:ext cx="3429024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순한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내츄럴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핸드크림</a:t>
            </a:r>
          </a:p>
        </p:txBody>
      </p:sp>
      <p:pic>
        <p:nvPicPr>
          <p:cNvPr id="13314" name="Picture 2" descr="http://www.chharmonyb2b.com/admin/product/img/3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071810"/>
            <a:ext cx="2814182" cy="2814182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143380"/>
            <a:ext cx="406929" cy="40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00" y="3786190"/>
            <a:ext cx="3500494" cy="15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428596" y="754568"/>
          <a:ext cx="8429684" cy="5872948"/>
        </p:xfrm>
        <a:graphic>
          <a:graphicData uri="http://schemas.openxmlformats.org/drawingml/2006/table">
            <a:tbl>
              <a:tblPr/>
              <a:tblGrid>
                <a:gridCol w="4472017"/>
                <a:gridCol w="814395"/>
                <a:gridCol w="3143272"/>
              </a:tblGrid>
              <a:tr h="50006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BDIH  COSMOS-NATURAL  º Vegan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로즈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6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미백기능성의 유기농 레몬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화이트닝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마스크팩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주름개선기능성의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로즈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안티링클마스크팩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국내산 유기농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허브류를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이용한 유기농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에센스로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피부에 진한 촉촉한 영양을 남겨줍니다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국제적 품질 인증 획득으로 증명한 프리미엄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유기농 마스크팩  입니다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여러 가지 유기농 추출물들이 피부의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유수분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밸런스를 유지시켜주며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부드러운 피부를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유지하는데 도움을 줍니다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유칼립투스나무에서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기원하며 수분 함유량과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흡수성이 뛰어나며 피부에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밀착될때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매끄러운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텐셀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쉬트를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사용하였습니다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레몬잎추출물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유기농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사과수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유기농 알로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에베라잎추출물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유기농 캐모마일꽃수 유기농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마치현추출물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함량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95.9%(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식약처 기준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25ml (e 0.84oz),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천연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텐셀시트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81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미온수로 깨끗이 세안한 후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타올로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두드리듯이 물기를 제거하여 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시트를 꺼내어 잘 펼친 후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얼굴 전체에 맞추어 고르게 밀착시켜 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10~20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분 후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에센스가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피부에 충분히 흡수되었을 때 얼굴 바깥쪽에서부터 자연스럽게 떼어냅니다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얼굴에 남아있는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에센스는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가볍게 두드려 피부에 흡수시켜 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.(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목과 팔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다리 등에 발라주셔도 좋습니다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5"/>
            <a:ext cx="3857652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레몬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화이트닝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/</a:t>
            </a:r>
          </a:p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로즈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안티링클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마스크팩</a:t>
            </a:r>
          </a:p>
        </p:txBody>
      </p:sp>
      <p:pic>
        <p:nvPicPr>
          <p:cNvPr id="13" name="그림 12" descr="Lemon mas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000372"/>
            <a:ext cx="2233723" cy="2500329"/>
          </a:xfrm>
          <a:prstGeom prst="rect">
            <a:avLst/>
          </a:prstGeom>
        </p:spPr>
      </p:pic>
      <p:pic>
        <p:nvPicPr>
          <p:cNvPr id="14" name="그림 13" descr="rose mas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071810"/>
            <a:ext cx="2357454" cy="2364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14282" y="785795"/>
          <a:ext cx="8786874" cy="5857915"/>
        </p:xfrm>
        <a:graphic>
          <a:graphicData uri="http://schemas.openxmlformats.org/drawingml/2006/table">
            <a:tbl>
              <a:tblPr/>
              <a:tblGrid>
                <a:gridCol w="4504227"/>
                <a:gridCol w="651020"/>
                <a:gridCol w="3631627"/>
              </a:tblGrid>
              <a:tr h="62822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BDIH  COSMOS-NATURAL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HALAL(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Esma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UAE)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985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국내산 유기농 허브를 이용한 유기농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에센스로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피부에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진하고 촉촉한 영양을 남깁니다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국제적 품질 인증 획득으로 증명한 프리미엄 유기농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마스크팩  입니다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여러 가지 유기농 추출물들이 피부의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유수분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밸런스를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유지시켜주며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부드러운 피부 유지에 도움을 줍니다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유칼립투스나무에서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기원하며 수분 함유량과 흡수성이 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뛰어나 피부에 밀착될 때 매끄러운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텐셀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쉬트</a:t>
                      </a:r>
                      <a:r>
                        <a:rPr kumimoji="0" lang="ko-KR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사용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06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녹차 추출물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캐모마일꽃수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유기농알로에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베라추출물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유기농쌀겨 추출물 등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함량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식약처 기준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)-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알로에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96.4%/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쌀겨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95.4%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콜라겐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95.1% / 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녹차 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16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25ml (e 0.84oz),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천연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텐셀시트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61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미온수로 깨끗이 세안한 후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타올로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두드리듯이 물기를 제거하여 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시트를 꺼내어 잘 펼친 후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얼굴 전체에 맞추어 고르게 밀착시켜 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 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10~20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분 후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에센스가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피부에 충분히 흡수되었을 때 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얼굴 바깥쪽에서부터 자연스럽게 떼어냅니다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AutoNum type="arabicPeriod" startAt="4"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얼굴에 남아있는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에센스는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가볍게 두드려 피부에 흡수시켜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줍니다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.(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목과 팔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다리 등에 발라주셔도 좋습니다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000100" y="1571612"/>
            <a:ext cx="3214710" cy="642942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마스크팩</a:t>
            </a:r>
            <a:endParaRPr lang="en-US" altLang="ko-KR" sz="2000" b="1" dirty="0" smtClean="0">
              <a:solidFill>
                <a:srgbClr val="660033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콜라겐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알로에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녹차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쌀겨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500299" y="2571744"/>
            <a:ext cx="2000264" cy="3786214"/>
            <a:chOff x="2857488" y="2500306"/>
            <a:chExt cx="1734163" cy="3477134"/>
          </a:xfrm>
        </p:grpSpPr>
        <p:pic>
          <p:nvPicPr>
            <p:cNvPr id="15" name="그림 14" descr="rice bran ma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488" y="4262929"/>
              <a:ext cx="1734163" cy="1714511"/>
            </a:xfrm>
            <a:prstGeom prst="rect">
              <a:avLst/>
            </a:prstGeom>
          </p:spPr>
        </p:pic>
        <p:pic>
          <p:nvPicPr>
            <p:cNvPr id="16" name="그림 15" descr="Aloe mask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2557" y="2500306"/>
              <a:ext cx="1679094" cy="1640158"/>
            </a:xfrm>
            <a:prstGeom prst="rect">
              <a:avLst/>
            </a:prstGeom>
          </p:spPr>
        </p:pic>
      </p:grpSp>
      <p:grpSp>
        <p:nvGrpSpPr>
          <p:cNvPr id="18" name="그룹 17"/>
          <p:cNvGrpSpPr/>
          <p:nvPr/>
        </p:nvGrpSpPr>
        <p:grpSpPr>
          <a:xfrm>
            <a:off x="642911" y="2571744"/>
            <a:ext cx="1928826" cy="3752910"/>
            <a:chOff x="863177" y="2500306"/>
            <a:chExt cx="1708559" cy="3374616"/>
          </a:xfrm>
        </p:grpSpPr>
        <p:pic>
          <p:nvPicPr>
            <p:cNvPr id="13" name="그림 12" descr="green tea mask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177" y="4234706"/>
              <a:ext cx="1708559" cy="1640216"/>
            </a:xfrm>
            <a:prstGeom prst="rect">
              <a:avLst/>
            </a:prstGeom>
          </p:spPr>
        </p:pic>
        <p:pic>
          <p:nvPicPr>
            <p:cNvPr id="17" name="그림 16" descr="collagen mask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457" y="2500306"/>
              <a:ext cx="1581999" cy="167098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42910" y="1731604"/>
            <a:ext cx="3857652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베이비밤</a:t>
            </a: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21080"/>
          <a:ext cx="8429684" cy="5582382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71504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 ORGANIC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70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주성분이 사람의 피지구조와 유사한 유기농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호호바씨오일로 더욱 촉촉합니다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가볍지만 강력한 고보습 케어가 가능하며 끈적임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없이 엄마와 아이 모두 사용 가능합니다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연약한 아이피부 보호를 위해 순수한 유기농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성분을 사용하여 충분한 영양공급을 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원료가 아닌 유기농 베이비밤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!!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에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USDA ORGANIC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인증을 획득하였습니다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36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유기농호호바씨오일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유기농비즈왁스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유기농아르간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커넬오일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유기농로즈힙열매오일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시어버터등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함량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99.3%</a:t>
                      </a:r>
                      <a:endParaRPr lang="ko-KR" altLang="en-US" sz="1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711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20g (0.7oz)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3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샤워 후 물기를 제거 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② 아기의 얼굴에 적당량을 부드럽게 발라줍니다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③ 팔이나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다리등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건조한 부위에도 부드럽게 발라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1" name="그룹 20"/>
          <p:cNvGrpSpPr/>
          <p:nvPr/>
        </p:nvGrpSpPr>
        <p:grpSpPr>
          <a:xfrm>
            <a:off x="5500694" y="3000372"/>
            <a:ext cx="1285884" cy="1428760"/>
            <a:chOff x="5500694" y="3000372"/>
            <a:chExt cx="1285884" cy="1428760"/>
          </a:xfrm>
        </p:grpSpPr>
        <p:pic>
          <p:nvPicPr>
            <p:cNvPr id="15" name="그림 14" descr="jojob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8" y="3000372"/>
              <a:ext cx="857256" cy="83634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500694" y="3844357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유기농호호바오일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사람의 피지와 유사</a:t>
              </a:r>
              <a:r>
                <a:rPr lang="en-US" altLang="ko-KR" sz="800" dirty="0" smtClean="0">
                  <a:latin typeface="+mn-ea"/>
                </a:rPr>
                <a:t>,</a:t>
              </a:r>
            </a:p>
            <a:p>
              <a:pPr algn="ctr"/>
              <a:r>
                <a:rPr lang="ko-KR" altLang="en-US" sz="800" dirty="0" smtClean="0">
                  <a:latin typeface="+mn-ea"/>
                </a:rPr>
                <a:t>비타민</a:t>
              </a:r>
              <a:r>
                <a:rPr lang="en-US" altLang="ko-KR" sz="800" dirty="0" smtClean="0">
                  <a:latin typeface="+mn-ea"/>
                </a:rPr>
                <a:t>A,E</a:t>
              </a:r>
              <a:r>
                <a:rPr lang="ko-KR" altLang="en-US" sz="800" dirty="0" smtClean="0">
                  <a:latin typeface="+mn-ea"/>
                </a:rPr>
                <a:t>함유해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보습 뛰어남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980971"/>
            <a:ext cx="881062" cy="87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500826" y="3857628"/>
            <a:ext cx="128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" b="1" dirty="0" smtClean="0">
                <a:solidFill>
                  <a:schemeClr val="accent1"/>
                </a:solidFill>
                <a:latin typeface="+mn-ea"/>
              </a:rPr>
              <a:t>유기농아르간커넬오일</a:t>
            </a:r>
            <a:endParaRPr lang="en-US" altLang="ko-KR" sz="800" b="1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ko-KR" altLang="en-US" sz="800" dirty="0" smtClean="0">
                <a:latin typeface="+mn-ea"/>
              </a:rPr>
              <a:t>올리브오일 </a:t>
            </a:r>
            <a:r>
              <a:rPr lang="en-US" altLang="ko-KR" sz="800" dirty="0" smtClean="0">
                <a:latin typeface="+mn-ea"/>
              </a:rPr>
              <a:t>2</a:t>
            </a:r>
            <a:r>
              <a:rPr lang="ko-KR" altLang="en-US" sz="800" dirty="0" smtClean="0">
                <a:latin typeface="+mn-ea"/>
              </a:rPr>
              <a:t>배 </a:t>
            </a:r>
            <a:endParaRPr lang="en-US" altLang="ko-KR" sz="800" dirty="0" smtClean="0">
              <a:latin typeface="+mn-ea"/>
            </a:endParaRPr>
          </a:p>
          <a:p>
            <a:pPr algn="ctr"/>
            <a:r>
              <a:rPr lang="ko-KR" altLang="en-US" sz="800" dirty="0" smtClean="0">
                <a:latin typeface="+mn-ea"/>
              </a:rPr>
              <a:t>이상의 비타민</a:t>
            </a:r>
            <a:r>
              <a:rPr lang="en-US" altLang="ko-KR" sz="800" dirty="0" smtClean="0">
                <a:latin typeface="+mn-ea"/>
              </a:rPr>
              <a:t>E</a:t>
            </a:r>
            <a:r>
              <a:rPr lang="ko-KR" altLang="en-US" sz="800" dirty="0" smtClean="0">
                <a:latin typeface="+mn-ea"/>
              </a:rPr>
              <a:t>함유</a:t>
            </a:r>
            <a:r>
              <a:rPr lang="en-US" altLang="ko-KR" sz="800" dirty="0" smtClean="0">
                <a:latin typeface="+mn-ea"/>
              </a:rPr>
              <a:t>.</a:t>
            </a:r>
          </a:p>
          <a:p>
            <a:pPr algn="ctr"/>
            <a:r>
              <a:rPr lang="ko-KR" altLang="en-US" sz="800" dirty="0" smtClean="0">
                <a:latin typeface="+mn-ea"/>
              </a:rPr>
              <a:t>건조 예방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7572396" y="2923305"/>
            <a:ext cx="1214446" cy="1395988"/>
            <a:chOff x="7572396" y="2923305"/>
            <a:chExt cx="1214446" cy="1395988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15272" y="2923305"/>
              <a:ext cx="928694" cy="93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7572396" y="3857628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유기농로즈힙열매오일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가볍고 매끄러우며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피부의 생기 향상시킴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2571744"/>
            <a:ext cx="29908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785795"/>
          <a:ext cx="8786873" cy="5929353"/>
        </p:xfrm>
        <a:graphic>
          <a:graphicData uri="http://schemas.openxmlformats.org/drawingml/2006/table">
            <a:tbl>
              <a:tblPr/>
              <a:tblGrid>
                <a:gridCol w="4500594"/>
                <a:gridCol w="857256"/>
                <a:gridCol w="3429023"/>
              </a:tblGrid>
              <a:tr h="512413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 ORGANIC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15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주성분이 사람의 피지구조와 유사한 유기농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호호바씨오일로 더욱 촉촉합니다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가볍지만 강력한 고보습 케어가 가능하며 끈적임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없이 엄마와 아이 모두 사용 가능합니다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연약한 아이피부 보호를 위해 순수한 유기농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성분을 사용하여 충분한 영양공급을 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en-US" altLang="ko-KR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원료가 아닌 유기농 립밤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!!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에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USDA ORGANIC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인증을 획득하였습니다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07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유기농호호바씨오일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유기농비즈왁스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유기농아르간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커넬오일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유기농로즈힙열매오일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시어버터등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페퍼민트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유기농페퍼민트오일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유기농성분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99.4%)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자몽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유기농자몽껍질오일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유기농성분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99.4%)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레몬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유기농레몬껍질오일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유기농성분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99.4%)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무향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함량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99.3%</a:t>
                      </a:r>
                      <a:endParaRPr lang="ko-KR" altLang="en-US" sz="1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37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5g (0.17oz)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3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거칠어진 입술에 수시로 발라줍니다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1" name="그룹 20"/>
          <p:cNvGrpSpPr/>
          <p:nvPr/>
        </p:nvGrpSpPr>
        <p:grpSpPr>
          <a:xfrm>
            <a:off x="5572132" y="3071810"/>
            <a:ext cx="1285884" cy="1461432"/>
            <a:chOff x="6500826" y="2980971"/>
            <a:chExt cx="1285884" cy="146143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15140" y="2980971"/>
              <a:ext cx="881062" cy="876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6500826" y="3857628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유기농아르간커넬오일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올리브오일 </a:t>
              </a:r>
              <a:r>
                <a:rPr lang="en-US" altLang="ko-KR" sz="800" dirty="0" smtClean="0">
                  <a:latin typeface="+mn-ea"/>
                </a:rPr>
                <a:t>2</a:t>
              </a:r>
              <a:r>
                <a:rPr lang="ko-KR" altLang="en-US" sz="800" dirty="0" smtClean="0">
                  <a:latin typeface="+mn-ea"/>
                </a:rPr>
                <a:t>배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이상의 비타민</a:t>
              </a:r>
              <a:r>
                <a:rPr lang="en-US" altLang="ko-KR" sz="800" dirty="0" smtClean="0">
                  <a:latin typeface="+mn-ea"/>
                </a:rPr>
                <a:t>E</a:t>
              </a:r>
              <a:r>
                <a:rPr lang="ko-KR" altLang="en-US" sz="800" dirty="0" smtClean="0">
                  <a:latin typeface="+mn-ea"/>
                </a:rPr>
                <a:t>함유</a:t>
              </a:r>
              <a:r>
                <a:rPr lang="en-US" altLang="ko-KR" sz="800" dirty="0" smtClean="0">
                  <a:latin typeface="+mn-ea"/>
                </a:rPr>
                <a:t>.</a:t>
              </a:r>
            </a:p>
            <a:p>
              <a:pPr algn="ctr"/>
              <a:r>
                <a:rPr lang="ko-KR" altLang="en-US" sz="800" dirty="0" smtClean="0">
                  <a:latin typeface="+mn-ea"/>
                </a:rPr>
                <a:t>건조 예방</a:t>
              </a: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500958" y="3033144"/>
            <a:ext cx="1214446" cy="1395988"/>
            <a:chOff x="7572396" y="2923305"/>
            <a:chExt cx="1214446" cy="1395988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15272" y="2923305"/>
              <a:ext cx="928694" cy="93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7572396" y="3857628"/>
              <a:ext cx="121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유기농로즈힙열매오일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가볍고 매끄러우며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피부의 생기 향상시킴</a:t>
              </a: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642910" y="1445640"/>
            <a:ext cx="3857652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립밤</a:t>
            </a:r>
            <a:endParaRPr lang="en-US" altLang="ko-KR" sz="2000" b="1" dirty="0" smtClean="0">
              <a:solidFill>
                <a:srgbClr val="660033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페퍼민트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레몬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자몽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무향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6496064" y="3125150"/>
            <a:ext cx="1285884" cy="1421140"/>
            <a:chOff x="5500694" y="3007992"/>
            <a:chExt cx="1285884" cy="1421140"/>
          </a:xfrm>
        </p:grpSpPr>
        <p:sp>
          <p:nvSpPr>
            <p:cNvPr id="16" name="TextBox 15"/>
            <p:cNvSpPr txBox="1"/>
            <p:nvPr/>
          </p:nvSpPr>
          <p:spPr>
            <a:xfrm>
              <a:off x="5500694" y="3844357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유기농비즈왁스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피부에 보호막을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형성해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수분을 지켜줍니다</a:t>
              </a:r>
              <a:r>
                <a:rPr lang="en-US" altLang="ko-KR" sz="800" dirty="0" smtClean="0">
                  <a:latin typeface="+mn-ea"/>
                </a:rPr>
                <a:t>.</a:t>
              </a:r>
              <a:endParaRPr lang="ko-KR" altLang="en-US" sz="800" dirty="0" smtClean="0">
                <a:latin typeface="+mn-ea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7381" y="3007992"/>
              <a:ext cx="920601" cy="88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214554"/>
            <a:ext cx="7429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285992"/>
            <a:ext cx="1633400" cy="188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3" y="4357694"/>
            <a:ext cx="1644496" cy="191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2285992"/>
            <a:ext cx="1561714" cy="181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7854" y="4357694"/>
            <a:ext cx="166669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42910" y="1731604"/>
            <a:ext cx="3857652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알로에베라겔</a:t>
            </a: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786478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 ORGANIC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38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알로에베라잎 성분을 그대로 함유하여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보습 효과가 한층 뛰어납니다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풍부한 유기농 성분이 보습을 지켜주어 예민한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피부를 빠르게 진정시켜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끈적임 없이 빠른 흡수력으로 산뜻한 사용감을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느끼실 수 있습니다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원료가 아닌 유기농 알로에베라겔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!!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에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USDA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ORGANIC 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인증을 획득하였습니다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88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유기농알로에베라잎추출물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유기농병풀잎수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유기농드럼스틱잎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모링가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추출물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함량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97.9%</a:t>
                      </a:r>
                      <a:endParaRPr lang="ko-KR" altLang="en-US" sz="1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150ml (5.07oz)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1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적당량을 덜어 원하는 부위에 수시로 발라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마사지 하듯 흡수시켜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② 건조한 피부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예민해진 피부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세안 후 당길 때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달아오른 피부 등 다양하게 사용하세요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582722" y="4045266"/>
            <a:ext cx="12858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800" b="1" dirty="0" smtClean="0">
                <a:solidFill>
                  <a:schemeClr val="accent1"/>
                </a:solidFill>
                <a:latin typeface="+mn-ea"/>
              </a:rPr>
              <a:t>유기농모링가잎추출물</a:t>
            </a:r>
            <a:endParaRPr lang="en-US" altLang="ko-KR" sz="800" b="1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ko-KR" altLang="en-US" sz="800" dirty="0" smtClean="0">
                <a:latin typeface="+mn-ea"/>
              </a:rPr>
              <a:t>생명의 나무로 불릴 </a:t>
            </a:r>
            <a:endParaRPr lang="en-US" altLang="ko-KR" sz="800" dirty="0" smtClean="0">
              <a:latin typeface="+mn-ea"/>
            </a:endParaRPr>
          </a:p>
          <a:p>
            <a:pPr algn="ctr"/>
            <a:r>
              <a:rPr lang="ko-KR" altLang="en-US" sz="800" dirty="0" smtClean="0">
                <a:latin typeface="+mn-ea"/>
              </a:rPr>
              <a:t>정도로 영양소 풍부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5572132" y="3071810"/>
            <a:ext cx="1214446" cy="1500198"/>
            <a:chOff x="5572132" y="3071810"/>
            <a:chExt cx="1214446" cy="1500198"/>
          </a:xfrm>
        </p:grpSpPr>
        <p:sp>
          <p:nvSpPr>
            <p:cNvPr id="16" name="TextBox 15"/>
            <p:cNvSpPr txBox="1"/>
            <p:nvPr/>
          </p:nvSpPr>
          <p:spPr>
            <a:xfrm>
              <a:off x="5572132" y="3987233"/>
              <a:ext cx="121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유기농알로에베라잎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추출물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진정효과 뛰어나 피부 부드럽고 유연하게함</a:t>
              </a: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3033" y="3071810"/>
              <a:ext cx="920669" cy="92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071328"/>
            <a:ext cx="928694" cy="95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그룹 22"/>
          <p:cNvGrpSpPr/>
          <p:nvPr/>
        </p:nvGrpSpPr>
        <p:grpSpPr>
          <a:xfrm>
            <a:off x="7715272" y="3000372"/>
            <a:ext cx="1071570" cy="1428760"/>
            <a:chOff x="7715272" y="3000372"/>
            <a:chExt cx="1071570" cy="1428760"/>
          </a:xfrm>
        </p:grpSpPr>
        <p:sp>
          <p:nvSpPr>
            <p:cNvPr id="18" name="TextBox 17"/>
            <p:cNvSpPr txBox="1"/>
            <p:nvPr/>
          </p:nvSpPr>
          <p:spPr>
            <a:xfrm>
              <a:off x="7715272" y="4059800"/>
              <a:ext cx="107157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유기농병풀잎수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피부진정에 탁월</a:t>
              </a:r>
              <a:r>
                <a:rPr lang="en-US" altLang="ko-KR" sz="800" dirty="0" smtClean="0">
                  <a:latin typeface="+mn-ea"/>
                </a:rPr>
                <a:t>,</a:t>
              </a:r>
            </a:p>
            <a:p>
              <a:pPr algn="ctr"/>
              <a:r>
                <a:rPr lang="ko-KR" altLang="en-US" sz="800" dirty="0" smtClean="0">
                  <a:latin typeface="+mn-ea"/>
                </a:rPr>
                <a:t>피부장벽 강화에 도움</a:t>
              </a: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86710" y="3000372"/>
              <a:ext cx="1000132" cy="1023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2571744"/>
            <a:ext cx="2714644" cy="369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786478"/>
        </p:xfrm>
        <a:graphic>
          <a:graphicData uri="http://schemas.openxmlformats.org/drawingml/2006/table">
            <a:tbl>
              <a:tblPr/>
              <a:tblGrid>
                <a:gridCol w="4357718"/>
                <a:gridCol w="571504"/>
                <a:gridCol w="3500462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 ORGANIC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38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다마스크장미꽃추출물을 주성분으로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보습 효과가 한층 뛰어납니다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풍부한 유기농 성분이 보습을 지켜주어 장시간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부드러운 피부결을 유지하세 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끈적임 없이 빠른 흡수력으로 산뜻한 사용감을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느끼실 수 있습니다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원료가 아닌 유기농아쿠아미스트로즈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!!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에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USDA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ORGANIC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인증을 획득하였습니다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88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유기농알로에베라잎추출물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유기농다마스크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장미꽃수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유기농마시멜로뿌리추출물등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함량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로즈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99.6% /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라벤더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97.9%</a:t>
                      </a:r>
                      <a:endParaRPr lang="ko-KR" altLang="en-US" sz="1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100ml (3.38oz)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1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세안 후 타월 드라이 한 얼굴에서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20~30cm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떨어진 거리에서 뿌려주세요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②  그대로 건조시키거나 손으로 가볍게 두드려 흡수시켜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메이크업 전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후 사용합니다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.)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9" name="그룹 18"/>
          <p:cNvGrpSpPr/>
          <p:nvPr/>
        </p:nvGrpSpPr>
        <p:grpSpPr>
          <a:xfrm>
            <a:off x="6357950" y="3123482"/>
            <a:ext cx="1428760" cy="1377088"/>
            <a:chOff x="5572132" y="3071810"/>
            <a:chExt cx="1503958" cy="1377088"/>
          </a:xfrm>
        </p:grpSpPr>
        <p:sp>
          <p:nvSpPr>
            <p:cNvPr id="16" name="TextBox 15"/>
            <p:cNvSpPr txBox="1"/>
            <p:nvPr/>
          </p:nvSpPr>
          <p:spPr>
            <a:xfrm>
              <a:off x="5572132" y="3987233"/>
              <a:ext cx="15039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유기농알로에베라잎추출물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진정효과 뛰어나 피부를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부드럽고 유연하게함</a:t>
              </a: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72924" y="3071810"/>
              <a:ext cx="985093" cy="92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그룹 19"/>
          <p:cNvGrpSpPr/>
          <p:nvPr/>
        </p:nvGrpSpPr>
        <p:grpSpPr>
          <a:xfrm>
            <a:off x="5214942" y="3143248"/>
            <a:ext cx="1285884" cy="1298026"/>
            <a:chOff x="5929322" y="3071810"/>
            <a:chExt cx="1285884" cy="1298026"/>
          </a:xfrm>
        </p:grpSpPr>
        <p:sp>
          <p:nvSpPr>
            <p:cNvPr id="17" name="TextBox 16"/>
            <p:cNvSpPr txBox="1"/>
            <p:nvPr/>
          </p:nvSpPr>
          <p:spPr>
            <a:xfrm>
              <a:off x="5929322" y="4000504"/>
              <a:ext cx="128588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유기농다마스크장미꽃수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피부결을 부드럽게 개선하는데 도움을 줍니다</a:t>
              </a:r>
              <a:r>
                <a:rPr lang="en-US" altLang="ko-KR" sz="800" dirty="0" smtClean="0">
                  <a:latin typeface="+mn-ea"/>
                </a:rPr>
                <a:t>.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72198" y="3071810"/>
              <a:ext cx="928694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직사각형 11"/>
          <p:cNvSpPr/>
          <p:nvPr/>
        </p:nvSpPr>
        <p:spPr>
          <a:xfrm>
            <a:off x="785786" y="1643050"/>
            <a:ext cx="3571900" cy="625825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아쿠아 미스트</a:t>
            </a:r>
            <a:endParaRPr lang="en-US" altLang="ko-KR" sz="2000" b="1" dirty="0" smtClean="0">
              <a:solidFill>
                <a:srgbClr val="660033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알로에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라벤더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,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로즈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7643834" y="3157721"/>
            <a:ext cx="1285884" cy="1414287"/>
            <a:chOff x="5715008" y="3150098"/>
            <a:chExt cx="1285884" cy="1414287"/>
          </a:xfrm>
        </p:grpSpPr>
        <p:sp>
          <p:nvSpPr>
            <p:cNvPr id="23" name="TextBox 22"/>
            <p:cNvSpPr txBox="1"/>
            <p:nvPr/>
          </p:nvSpPr>
          <p:spPr>
            <a:xfrm>
              <a:off x="5715008" y="4071942"/>
              <a:ext cx="12858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유기농라벤더꽃추출물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피부에 보습막을 형성해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오랫동안 부드럽게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해 줍니다</a:t>
              </a:r>
              <a:r>
                <a:rPr lang="en-US" altLang="ko-KR" sz="800" dirty="0" smtClean="0">
                  <a:latin typeface="+mn-ea"/>
                </a:rPr>
                <a:t>.</a:t>
              </a: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7884" y="3150098"/>
              <a:ext cx="928201" cy="92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5" name="그룹 24"/>
          <p:cNvGrpSpPr/>
          <p:nvPr/>
        </p:nvGrpSpPr>
        <p:grpSpPr>
          <a:xfrm>
            <a:off x="642910" y="3214686"/>
            <a:ext cx="3469411" cy="3154857"/>
            <a:chOff x="642910" y="3071810"/>
            <a:chExt cx="3326535" cy="272622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910" y="3071810"/>
              <a:ext cx="1143008" cy="2718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14480" y="3071810"/>
              <a:ext cx="1143008" cy="2726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6050" y="3071810"/>
              <a:ext cx="1183395" cy="2722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62388" y="2285992"/>
            <a:ext cx="7810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내용 개체 틀 10"/>
          <p:cNvSpPr txBox="1">
            <a:spLocks/>
          </p:cNvSpPr>
          <p:nvPr/>
        </p:nvSpPr>
        <p:spPr>
          <a:xfrm>
            <a:off x="71406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b="1" dirty="0" smtClean="0">
                <a:latin typeface="+mn-ea"/>
              </a:rPr>
              <a:t> 1)</a:t>
            </a:r>
            <a:r>
              <a:rPr lang="ko-KR" altLang="en-US" b="1" dirty="0" smtClean="0">
                <a:latin typeface="+mn-ea"/>
              </a:rPr>
              <a:t>대표 약력</a:t>
            </a: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7" name="내용 개체 틀 10"/>
          <p:cNvSpPr txBox="1">
            <a:spLocks/>
          </p:cNvSpPr>
          <p:nvPr/>
        </p:nvSpPr>
        <p:spPr>
          <a:xfrm>
            <a:off x="2500298" y="2928934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ko-KR" altLang="en-US" sz="2000" b="1" dirty="0" smtClean="0">
                <a:latin typeface="+mn-ea"/>
              </a:rPr>
              <a:t>대표이사 </a:t>
            </a:r>
            <a:r>
              <a:rPr lang="en-US" altLang="ko-KR" sz="2000" b="1" dirty="0" smtClean="0">
                <a:latin typeface="+mn-ea"/>
              </a:rPr>
              <a:t>– </a:t>
            </a:r>
            <a:r>
              <a:rPr lang="ko-KR" altLang="en-US" sz="2000" b="1" dirty="0" smtClean="0">
                <a:latin typeface="+mn-ea"/>
              </a:rPr>
              <a:t>최 성 철</a:t>
            </a:r>
            <a:endParaRPr lang="en-US" altLang="ko-KR" sz="20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20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1" name="내용 개체 틀 10"/>
          <p:cNvSpPr txBox="1">
            <a:spLocks/>
          </p:cNvSpPr>
          <p:nvPr/>
        </p:nvSpPr>
        <p:spPr>
          <a:xfrm>
            <a:off x="642910" y="3500438"/>
            <a:ext cx="7858180" cy="3214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ko-KR" altLang="en-US" sz="1000" b="1" dirty="0" smtClean="0">
                <a:latin typeface="+mn-ea"/>
              </a:rPr>
              <a:t>■ </a:t>
            </a:r>
            <a:r>
              <a:rPr lang="en-US" altLang="ko-KR" sz="1400" b="1" dirty="0" smtClean="0">
                <a:latin typeface="+mn-ea"/>
              </a:rPr>
              <a:t>Awards</a:t>
            </a:r>
          </a:p>
          <a:p>
            <a:pPr marL="342900" lvl="0" indent="-342900">
              <a:spcBef>
                <a:spcPct val="20000"/>
              </a:spcBef>
            </a:pP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2015 12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월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 2015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환경보전 유공 표창 수상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2014 05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월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대한민국소비문화 대상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[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환경친화 부분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]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2012 10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월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 2012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년 올녹상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(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올해의 녹색상품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)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수상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     -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자연으로 친환경 수세미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,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자연으로 친환경 다용도 클리너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2011 12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월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제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7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회 대한민국 환경대전 친환경 부분 </a:t>
            </a:r>
            <a:r>
              <a:rPr lang="ko-KR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지키미대상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3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2011 09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월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 2011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년 올해의 녹색상품 선정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(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올녹상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)</a:t>
            </a:r>
          </a:p>
          <a:p>
            <a:pPr marL="228600" indent="-228600"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     -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자연으로 친환경 종이호일 </a:t>
            </a:r>
            <a:r>
              <a:rPr lang="ko-KR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본상수상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/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2010 07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월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제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1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회 유기가공상품 품평회 동상 수상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60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   -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자연으로 유기농 마스크팩 쌀겨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/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2009 3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월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제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7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회 대한민국 녹색에너지 우수기업 대상 선정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 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상품부분 </a:t>
            </a:r>
            <a:endParaRPr lang="en-US" altLang="ko-KR" sz="12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/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                  -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(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자연으로 친환경 종이호일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-</a:t>
            </a:r>
            <a:r>
              <a:rPr lang="ko-KR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생분해성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 수지 톱날 장착</a:t>
            </a: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+mj-ea"/>
              </a:rPr>
              <a:t>)</a:t>
            </a:r>
          </a:p>
          <a:p>
            <a:pPr marL="228600" indent="-228600"/>
            <a:endParaRPr lang="en-US" altLang="ko-KR" sz="1400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300"/>
              </a:spcAft>
            </a:pPr>
            <a:endParaRPr lang="en-US" altLang="ko-KR" sz="1400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300"/>
              </a:spcAft>
            </a:pP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+mj-ea"/>
            </a:endParaRPr>
          </a:p>
          <a:p>
            <a:pPr marL="228600" indent="-228600">
              <a:spcAft>
                <a:spcPts val="300"/>
              </a:spcAft>
            </a:pPr>
            <a:endParaRPr lang="en-US" altLang="ko-KR" sz="1300" b="1" dirty="0" smtClean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lvl="0" indent="-342900">
              <a:spcBef>
                <a:spcPct val="20000"/>
              </a:spcBef>
              <a:buAutoNum type="arabicPlain" startAt="2015"/>
            </a:pPr>
            <a:endParaRPr kumimoji="0" lang="en-US" altLang="ko-KR" sz="1300" b="1" i="0" u="none" strike="noStrike" kern="1200" normalizeH="0" baseline="0" noProof="0" dirty="0" smtClean="0">
              <a:solidFill>
                <a:schemeClr val="bg1">
                  <a:lumMod val="50000"/>
                </a:schemeClr>
              </a:solidFill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3" name="그림 12" descr="CEO사진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071546"/>
            <a:ext cx="1808558" cy="2314955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786874" cy="5857916"/>
        </p:xfrm>
        <a:graphic>
          <a:graphicData uri="http://schemas.openxmlformats.org/drawingml/2006/table">
            <a:tbl>
              <a:tblPr/>
              <a:tblGrid>
                <a:gridCol w="3857652"/>
                <a:gridCol w="571504"/>
                <a:gridCol w="4357718"/>
              </a:tblGrid>
              <a:tr h="529088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 ORGANIC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785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에센스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마스크팩이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피부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깊숙히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수분을 전달 해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촉촉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하고 탄력있는 피부로 가꾸어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풍부한 유기농 성분이 보습을 지켜주어 장시간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부드러운 피부결을 유지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하게 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매일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한개씩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사용하시면 보다 촉촉하고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광채나는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피부를 유지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하는대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도움을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원료가 아닌 유기농 마스크팩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!!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에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USDA  ORGANIC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인증 획득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!!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69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</a:t>
                      </a:r>
                      <a:endParaRPr lang="en-US" altLang="ko-KR" sz="1100" b="1" dirty="0" smtClean="0"/>
                    </a:p>
                    <a:p>
                      <a:pPr algn="ctr" latinLnBrk="1"/>
                      <a:r>
                        <a:rPr lang="ko-KR" altLang="en-US" sz="1100" b="1" dirty="0" smtClean="0"/>
                        <a:t>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유기농글리세린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유기농라벤더꽃추출물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에센셜오일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향로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등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함량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-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라벤더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: 98.5% /  -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로즈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98.4% /  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-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병풀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98.5% /  -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알로에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98.7% /-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녹차 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:98.4%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4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25ml (0.84oz),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유기농면 부직포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2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세안 후 타월 드라이 한 얼굴에 기초단계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미스트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토너등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를  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②  안의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쉬트르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꺼내어 얼굴에 고르게 펴 붙여줍니다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57158" y="1643050"/>
            <a:ext cx="3500462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유기농 에센스마스크팩</a:t>
            </a:r>
            <a:endParaRPr lang="en-US" altLang="ko-KR" sz="2000" b="1" dirty="0" smtClean="0">
              <a:solidFill>
                <a:srgbClr val="660033"/>
              </a:solidFill>
            </a:endParaRPr>
          </a:p>
          <a:p>
            <a:pPr algn="ctr"/>
            <a:r>
              <a:rPr lang="en-US" altLang="ko-KR" b="1" dirty="0" smtClean="0">
                <a:solidFill>
                  <a:srgbClr val="660033"/>
                </a:solidFill>
              </a:rPr>
              <a:t>(</a:t>
            </a:r>
            <a:r>
              <a:rPr lang="ko-KR" altLang="en-US" b="1" dirty="0" smtClean="0">
                <a:solidFill>
                  <a:srgbClr val="660033"/>
                </a:solidFill>
              </a:rPr>
              <a:t>병풀</a:t>
            </a:r>
            <a:r>
              <a:rPr lang="en-US" altLang="ko-KR" b="1" dirty="0" smtClean="0">
                <a:solidFill>
                  <a:srgbClr val="660033"/>
                </a:solidFill>
              </a:rPr>
              <a:t>,</a:t>
            </a:r>
            <a:r>
              <a:rPr lang="ko-KR" altLang="en-US" b="1" dirty="0" smtClean="0">
                <a:solidFill>
                  <a:srgbClr val="660033"/>
                </a:solidFill>
              </a:rPr>
              <a:t>로즈</a:t>
            </a:r>
            <a:r>
              <a:rPr lang="en-US" altLang="ko-KR" b="1" dirty="0" smtClean="0">
                <a:solidFill>
                  <a:srgbClr val="660033"/>
                </a:solidFill>
              </a:rPr>
              <a:t>,</a:t>
            </a:r>
            <a:r>
              <a:rPr lang="ko-KR" altLang="en-US" b="1" dirty="0" smtClean="0">
                <a:solidFill>
                  <a:srgbClr val="660033"/>
                </a:solidFill>
              </a:rPr>
              <a:t>알로에</a:t>
            </a:r>
            <a:r>
              <a:rPr lang="en-US" altLang="ko-KR" b="1" dirty="0" smtClean="0">
                <a:solidFill>
                  <a:srgbClr val="660033"/>
                </a:solidFill>
              </a:rPr>
              <a:t>,</a:t>
            </a:r>
            <a:r>
              <a:rPr lang="ko-KR" altLang="en-US" b="1" dirty="0" smtClean="0">
                <a:solidFill>
                  <a:srgbClr val="660033"/>
                </a:solidFill>
              </a:rPr>
              <a:t>라벤더</a:t>
            </a:r>
            <a:r>
              <a:rPr lang="en-US" altLang="ko-KR" b="1" dirty="0" smtClean="0">
                <a:solidFill>
                  <a:srgbClr val="660033"/>
                </a:solidFill>
              </a:rPr>
              <a:t>,</a:t>
            </a:r>
            <a:r>
              <a:rPr lang="ko-KR" altLang="en-US" b="1" dirty="0" smtClean="0">
                <a:solidFill>
                  <a:srgbClr val="660033"/>
                </a:solidFill>
              </a:rPr>
              <a:t>녹차</a:t>
            </a:r>
            <a:r>
              <a:rPr lang="en-US" altLang="ko-KR" b="1" dirty="0" smtClean="0">
                <a:solidFill>
                  <a:srgbClr val="660033"/>
                </a:solidFill>
              </a:rPr>
              <a:t>)</a:t>
            </a:r>
            <a:endParaRPr lang="ko-KR" altLang="en-US" b="1" dirty="0" smtClean="0">
              <a:solidFill>
                <a:srgbClr val="660033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7786710" y="3143248"/>
            <a:ext cx="1285884" cy="1414745"/>
            <a:chOff x="5715008" y="3149640"/>
            <a:chExt cx="1285884" cy="1414745"/>
          </a:xfrm>
        </p:grpSpPr>
        <p:sp>
          <p:nvSpPr>
            <p:cNvPr id="24" name="TextBox 23"/>
            <p:cNvSpPr txBox="1"/>
            <p:nvPr/>
          </p:nvSpPr>
          <p:spPr>
            <a:xfrm>
              <a:off x="5715008" y="4071942"/>
              <a:ext cx="12858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유기농라벤더꽃추출물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피부에 보습막 형성</a:t>
              </a:r>
              <a:r>
                <a:rPr lang="en-US" altLang="ko-KR" sz="800" dirty="0" smtClean="0">
                  <a:latin typeface="+mn-ea"/>
                </a:rPr>
                <a:t>.</a:t>
              </a:r>
              <a:r>
                <a:rPr lang="ko-KR" altLang="en-US" sz="800" dirty="0" smtClean="0">
                  <a:latin typeface="+mn-ea"/>
                </a:rPr>
                <a:t>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부드럽고 촉촉하게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도움을 줍니다</a:t>
              </a:r>
              <a:r>
                <a:rPr lang="en-US" altLang="ko-KR" sz="800" dirty="0" smtClean="0">
                  <a:latin typeface="+mn-ea"/>
                </a:rPr>
                <a:t>.</a:t>
              </a: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7884" y="3149640"/>
              <a:ext cx="928662" cy="922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그룹 25"/>
          <p:cNvGrpSpPr/>
          <p:nvPr/>
        </p:nvGrpSpPr>
        <p:grpSpPr>
          <a:xfrm>
            <a:off x="6786578" y="3071810"/>
            <a:ext cx="1214446" cy="1500198"/>
            <a:chOff x="5572132" y="3071810"/>
            <a:chExt cx="1214446" cy="1500198"/>
          </a:xfrm>
        </p:grpSpPr>
        <p:sp>
          <p:nvSpPr>
            <p:cNvPr id="27" name="TextBox 26"/>
            <p:cNvSpPr txBox="1"/>
            <p:nvPr/>
          </p:nvSpPr>
          <p:spPr>
            <a:xfrm>
              <a:off x="5572132" y="3987233"/>
              <a:ext cx="121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유기농알로에베라잎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추출물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진정효과 뛰어나 피부 부드럽고 유연하게함</a:t>
              </a:r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23033" y="3071810"/>
              <a:ext cx="920669" cy="92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9" name="그룹 28"/>
          <p:cNvGrpSpPr/>
          <p:nvPr/>
        </p:nvGrpSpPr>
        <p:grpSpPr>
          <a:xfrm>
            <a:off x="4786314" y="3071810"/>
            <a:ext cx="1071570" cy="1428760"/>
            <a:chOff x="7715272" y="3000372"/>
            <a:chExt cx="1071570" cy="1428760"/>
          </a:xfrm>
        </p:grpSpPr>
        <p:sp>
          <p:nvSpPr>
            <p:cNvPr id="30" name="TextBox 29"/>
            <p:cNvSpPr txBox="1"/>
            <p:nvPr/>
          </p:nvSpPr>
          <p:spPr>
            <a:xfrm>
              <a:off x="7715272" y="4059800"/>
              <a:ext cx="107157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유기농병풀잎수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피부진정에 탁월</a:t>
              </a:r>
              <a:r>
                <a:rPr lang="en-US" altLang="ko-KR" sz="800" dirty="0" smtClean="0">
                  <a:latin typeface="+mn-ea"/>
                </a:rPr>
                <a:t>,</a:t>
              </a:r>
            </a:p>
            <a:p>
              <a:pPr algn="ctr"/>
              <a:r>
                <a:rPr lang="ko-KR" altLang="en-US" sz="800" dirty="0" smtClean="0">
                  <a:latin typeface="+mn-ea"/>
                </a:rPr>
                <a:t>피부장벽 강화에 도움</a:t>
              </a:r>
            </a:p>
          </p:txBody>
        </p:sp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86710" y="3000372"/>
              <a:ext cx="1000132" cy="1023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2" name="그룹 31"/>
          <p:cNvGrpSpPr/>
          <p:nvPr/>
        </p:nvGrpSpPr>
        <p:grpSpPr>
          <a:xfrm>
            <a:off x="5715008" y="3150871"/>
            <a:ext cx="1143008" cy="1421137"/>
            <a:chOff x="5929322" y="3071810"/>
            <a:chExt cx="1285884" cy="1421137"/>
          </a:xfrm>
        </p:grpSpPr>
        <p:sp>
          <p:nvSpPr>
            <p:cNvPr id="33" name="TextBox 32"/>
            <p:cNvSpPr txBox="1"/>
            <p:nvPr/>
          </p:nvSpPr>
          <p:spPr>
            <a:xfrm>
              <a:off x="5929322" y="4000504"/>
              <a:ext cx="12858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유기농다마스크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장미꽃수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피부결 개선에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도움을 줍니다</a:t>
              </a:r>
              <a:r>
                <a:rPr lang="en-US" altLang="ko-KR" sz="800" dirty="0" smtClean="0">
                  <a:latin typeface="+mn-ea"/>
                </a:rPr>
                <a:t>.</a:t>
              </a: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0058" y="3071810"/>
              <a:ext cx="1044781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2571744"/>
            <a:ext cx="118508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1844" y="2571744"/>
            <a:ext cx="1169826" cy="155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286256"/>
            <a:ext cx="1174912" cy="153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3042" y="4286256"/>
            <a:ext cx="1174912" cy="156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15411" y="4291342"/>
            <a:ext cx="1185085" cy="156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86116" y="2928934"/>
            <a:ext cx="785818" cy="6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2285992"/>
            <a:ext cx="647404" cy="5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786478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UDSA ORGANIC</a:t>
                      </a:r>
                    </a:p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Vegan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38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유기농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페이셜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오일이 피부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깊숙히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스며들어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촉촉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하고 탄력있는 피부로 가꾸어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풍부한 유기농 성분이 보습을 지켜주어 장시간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부드러운 피부결을 유지하세 해 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세럼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크림등과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블렌딩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하여 사용시에도 끈적임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없이 빠른 흡수력으로 산뜻합니다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원료가 아닌 유기농 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100!!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에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USDA 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ORGANIC 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인증을 획득하였습니다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27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유기농호호바오일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100(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유기농함량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100%) 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유기농로즈힙오일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100(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유기농함량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100%)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유기농아르간오일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100 (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유기농함량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100%) 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각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30ml (1.01oz) /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각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10ml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079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세안 후 타월 드라이 한 얼굴에 기초단계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미스트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토너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로션등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를 한 후 에센스 등과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블랜딩하여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사용해 주시면 좋습니다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②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팔뒤꿈치나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다리등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건조한 부분에 충분히 바라주시면 좋습니다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4"/>
            <a:ext cx="3857652" cy="62582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유기농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호호바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/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로즈힙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/</a:t>
            </a:r>
          </a:p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아르간오일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100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5643570" y="3286124"/>
            <a:ext cx="1071570" cy="1214446"/>
            <a:chOff x="5500694" y="3000372"/>
            <a:chExt cx="1285884" cy="1428760"/>
          </a:xfrm>
        </p:grpSpPr>
        <p:pic>
          <p:nvPicPr>
            <p:cNvPr id="19" name="그림 18" descr="jojoba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8" y="3000372"/>
              <a:ext cx="857256" cy="83634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500694" y="3844357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유기농호호바오일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사람의 피지와 유사</a:t>
              </a:r>
              <a:r>
                <a:rPr lang="en-US" altLang="ko-KR" sz="800" dirty="0" smtClean="0">
                  <a:latin typeface="+mn-ea"/>
                </a:rPr>
                <a:t>,</a:t>
              </a:r>
            </a:p>
            <a:p>
              <a:pPr algn="ctr"/>
              <a:r>
                <a:rPr lang="ko-KR" altLang="en-US" sz="800" dirty="0" smtClean="0">
                  <a:latin typeface="+mn-ea"/>
                </a:rPr>
                <a:t>비타민</a:t>
              </a:r>
              <a:r>
                <a:rPr lang="en-US" altLang="ko-KR" sz="800" dirty="0" smtClean="0">
                  <a:latin typeface="+mn-ea"/>
                </a:rPr>
                <a:t>A,E</a:t>
              </a:r>
              <a:r>
                <a:rPr lang="ko-KR" altLang="en-US" sz="800" dirty="0" smtClean="0">
                  <a:latin typeface="+mn-ea"/>
                </a:rPr>
                <a:t>함유해 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보습 뛰어남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643702" y="3286123"/>
            <a:ext cx="1214446" cy="1252551"/>
            <a:chOff x="7572398" y="2923305"/>
            <a:chExt cx="1146977" cy="1479720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15273" y="2923305"/>
              <a:ext cx="801694" cy="934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Box 22"/>
            <p:cNvSpPr txBox="1"/>
            <p:nvPr/>
          </p:nvSpPr>
          <p:spPr>
            <a:xfrm>
              <a:off x="7572398" y="3857630"/>
              <a:ext cx="1146977" cy="545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b="1" dirty="0" smtClean="0">
                  <a:solidFill>
                    <a:schemeClr val="accent1"/>
                  </a:solidFill>
                  <a:latin typeface="+mn-ea"/>
                </a:rPr>
                <a:t>유기농로즈힙열매오일</a:t>
              </a:r>
              <a:endParaRPr lang="en-US" altLang="ko-KR" sz="800" b="1" dirty="0" smtClean="0">
                <a:solidFill>
                  <a:schemeClr val="accent1"/>
                </a:solidFill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가볍고 매끄러우며</a:t>
              </a:r>
              <a:endParaRPr lang="en-US" altLang="ko-KR" sz="800" dirty="0" smtClean="0">
                <a:latin typeface="+mn-ea"/>
              </a:endParaRPr>
            </a:p>
            <a:p>
              <a:pPr algn="ctr"/>
              <a:r>
                <a:rPr lang="ko-KR" altLang="en-US" sz="800" dirty="0" smtClean="0">
                  <a:latin typeface="+mn-ea"/>
                </a:rPr>
                <a:t>피부의 생기 향상시킴</a:t>
              </a:r>
            </a:p>
          </p:txBody>
        </p:sp>
      </p:grp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072074"/>
            <a:ext cx="876299" cy="15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5035446"/>
            <a:ext cx="858685" cy="153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8" y="5072074"/>
            <a:ext cx="841071" cy="153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0072" y="3286124"/>
            <a:ext cx="723894" cy="73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715272" y="4131238"/>
            <a:ext cx="12144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800" b="1" dirty="0" err="1" smtClean="0">
                <a:solidFill>
                  <a:schemeClr val="accent1"/>
                </a:solidFill>
                <a:latin typeface="+mn-ea"/>
              </a:rPr>
              <a:t>유기농아르간오일</a:t>
            </a:r>
            <a:endParaRPr lang="en-US" altLang="ko-KR" sz="800" b="1" dirty="0" smtClean="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ko-KR" altLang="en-US" sz="800" dirty="0" smtClean="0">
                <a:latin typeface="+mn-ea"/>
              </a:rPr>
              <a:t>풍부한 영양으로 </a:t>
            </a:r>
            <a:endParaRPr lang="en-US" altLang="ko-KR" sz="800" dirty="0" smtClean="0">
              <a:latin typeface="+mn-ea"/>
            </a:endParaRPr>
          </a:p>
          <a:p>
            <a:pPr algn="ctr"/>
            <a:r>
              <a:rPr lang="ko-KR" altLang="en-US" sz="800" dirty="0" smtClean="0">
                <a:latin typeface="+mn-ea"/>
              </a:rPr>
              <a:t>손상부분 복원</a:t>
            </a:r>
            <a:r>
              <a:rPr lang="en-US" altLang="ko-KR" sz="800" dirty="0" smtClean="0">
                <a:latin typeface="+mn-ea"/>
              </a:rPr>
              <a:t>,</a:t>
            </a:r>
            <a:r>
              <a:rPr lang="ko-KR" altLang="en-US" sz="800" dirty="0" smtClean="0">
                <a:latin typeface="+mn-ea"/>
              </a:rPr>
              <a:t>건조예방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3021" y="3000372"/>
            <a:ext cx="1244951" cy="208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5787" y="3000372"/>
            <a:ext cx="1207226" cy="208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85266" y="2997781"/>
            <a:ext cx="1238661" cy="206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9058" y="2357430"/>
            <a:ext cx="785818" cy="651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86116" y="2357430"/>
            <a:ext cx="642942" cy="59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715040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환경표지 인증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21377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호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7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순한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수분케어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-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수분을 끌어 저장하고 활력을 부여하는 성분으로 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두피와 모발을 순하게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케어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합니다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화학성분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무첨가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안심케어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합성계면활성제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실리콘오일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합성방부제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합성향료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합성색소를 첨가하지 않은 안전한 샴푸 입니다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pH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밸런스 약산성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케어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-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건강한 피부와 두피는 약산성 일 때 가장 안정적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입니다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27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데실글루코사이드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호호바씨오일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아르간커넬오일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라벤더오일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500ml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4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모발을 충분히 적신 후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적당량을 덜어줍니다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② 두피와 모발을 부드럽게 마사지하듯 문지른 후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깨끗이 헹구어냅니다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4"/>
            <a:ext cx="3857652" cy="62582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친환경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샴푸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바이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네이처</a:t>
            </a:r>
            <a:endParaRPr lang="en-US" altLang="ko-KR" sz="2000" b="1" dirty="0" smtClean="0">
              <a:solidFill>
                <a:srgbClr val="660033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500306"/>
            <a:ext cx="1785950" cy="385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643314"/>
            <a:ext cx="821019" cy="83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2295" y="3679551"/>
            <a:ext cx="800101" cy="82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72" y="3700469"/>
            <a:ext cx="815789" cy="8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40328"/>
            <a:ext cx="1285884" cy="81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285720" y="857232"/>
          <a:ext cx="8429684" cy="5715040"/>
        </p:xfrm>
        <a:graphic>
          <a:graphicData uri="http://schemas.openxmlformats.org/drawingml/2006/table">
            <a:tbl>
              <a:tblPr/>
              <a:tblGrid>
                <a:gridCol w="4472017"/>
                <a:gridCol w="885833"/>
                <a:gridCol w="3071834"/>
              </a:tblGrid>
              <a:tr h="509936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환경표지 인증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21377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호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27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영양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윤기케어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-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천연유래 식물성오일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피부필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수 비타민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판테놀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함유로 건조하고 손상된 모발을 예방하고 윤기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있게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케어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해 줍니다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모발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보습케어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-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저하된 모발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보습력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탄력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깨진 밸런스를 차분하게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복구 하고 부드럽게 잡아주는데 도움을 줍니다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화학성분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무첨가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안심케어</a:t>
                      </a:r>
                      <a:endParaRPr lang="en-US" altLang="ko-KR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합성계면활성제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실리콘오일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합성방부제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합성향료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합성색소를 첨가하지 않은 안전한 샴푸 입니다</a:t>
                      </a:r>
                      <a:r>
                        <a:rPr lang="en-US" altLang="ko-KR" sz="1000" baseline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000" baseline="0" dirty="0" smtClean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327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데실글루코사이드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호호바씨오일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아르간커넬오일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000" baseline="0" dirty="0" err="1" smtClean="0">
                          <a:latin typeface="+mn-ea"/>
                          <a:ea typeface="+mn-ea"/>
                        </a:rPr>
                        <a:t>라벤더오일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085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º 500ml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46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① 샴푸 후 가볍게 물기를 짜준 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적당량을 손에 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덜어줍니다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② 모발에 가볍게 마사지 후 미온수로 충분히 헹구어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 marL="228600" indent="-228600" algn="l" latinLnBrk="1">
                        <a:spcAft>
                          <a:spcPts val="300"/>
                        </a:spcAft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냅니다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642910" y="1731604"/>
            <a:ext cx="3857652" cy="62582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친환경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트리트먼트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바이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네이처</a:t>
            </a:r>
            <a:endParaRPr lang="en-US" altLang="ko-KR" sz="2000" b="1" dirty="0" smtClean="0">
              <a:solidFill>
                <a:srgbClr val="660033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714752"/>
            <a:ext cx="879668" cy="89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3714752"/>
            <a:ext cx="857256" cy="87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500306"/>
            <a:ext cx="1714512" cy="381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714752"/>
            <a:ext cx="881991" cy="87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8596" y="642918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latin typeface="+mn-ea"/>
              </a:rPr>
              <a:t> Products</a:t>
            </a:r>
            <a:endParaRPr lang="ko-KR" altLang="en-US" sz="2000" b="1" dirty="0">
              <a:latin typeface="+mn-ea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500034" y="1071546"/>
          <a:ext cx="8429684" cy="5397600"/>
        </p:xfrm>
        <a:graphic>
          <a:graphicData uri="http://schemas.openxmlformats.org/drawingml/2006/table">
            <a:tbl>
              <a:tblPr/>
              <a:tblGrid>
                <a:gridCol w="8429684"/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친환경 생활용품</a:t>
                      </a:r>
                      <a:endParaRPr lang="ko-KR" altLang="en-US" sz="1600" b="1" dirty="0"/>
                    </a:p>
                  </a:txBody>
                  <a:tcPr marL="54000" marR="54000" marT="54000" marB="54000" anchor="ctr">
                    <a:lnL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51260">
                <a:tc>
                  <a:txBody>
                    <a:bodyPr/>
                    <a:lstStyle/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ko-KR" altLang="en-US" dirty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  <a:p>
                      <a:pPr algn="ctr" latinLnBrk="1"/>
                      <a:endParaRPr lang="en-US" altLang="ko-KR" dirty="0" smtClean="0"/>
                    </a:p>
                  </a:txBody>
                  <a:tcPr marL="54000" marR="540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28802"/>
            <a:ext cx="246643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그림 22" descr="to the n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571612"/>
            <a:ext cx="4856611" cy="2928958"/>
          </a:xfrm>
          <a:prstGeom prst="rect">
            <a:avLst/>
          </a:prstGeom>
        </p:spPr>
      </p:pic>
      <p:grpSp>
        <p:nvGrpSpPr>
          <p:cNvPr id="3" name="그룹 15"/>
          <p:cNvGrpSpPr/>
          <p:nvPr/>
        </p:nvGrpSpPr>
        <p:grpSpPr>
          <a:xfrm>
            <a:off x="1214414" y="4411484"/>
            <a:ext cx="7500990" cy="2006900"/>
            <a:chOff x="5429256" y="4500570"/>
            <a:chExt cx="3500462" cy="2006900"/>
          </a:xfrm>
        </p:grpSpPr>
        <p:sp>
          <p:nvSpPr>
            <p:cNvPr id="17" name="TextBox 16"/>
            <p:cNvSpPr txBox="1"/>
            <p:nvPr/>
          </p:nvSpPr>
          <p:spPr>
            <a:xfrm>
              <a:off x="5429256" y="4500570"/>
              <a:ext cx="342902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</a:t>
              </a:r>
              <a:r>
                <a:rPr lang="ko-KR" altLang="en-US" sz="1300" b="1" dirty="0" smtClean="0">
                  <a:latin typeface="+mn-ea"/>
                </a:rPr>
                <a:t>종이 호일 </a:t>
              </a:r>
              <a:r>
                <a:rPr lang="en-US" altLang="ko-KR" sz="1000" dirty="0" smtClean="0">
                  <a:latin typeface="+mn-ea"/>
                </a:rPr>
                <a:t>– </a:t>
              </a:r>
              <a:r>
                <a:rPr lang="ko-KR" altLang="en-US" sz="1000" dirty="0" err="1" smtClean="0">
                  <a:latin typeface="+mn-ea"/>
                </a:rPr>
                <a:t>롤형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프라이팬용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err="1" smtClean="0">
                  <a:latin typeface="+mn-ea"/>
                </a:rPr>
                <a:t>찜받침용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9256" y="4857760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</a:t>
              </a:r>
              <a:r>
                <a:rPr lang="ko-KR" altLang="en-US" sz="1300" b="1" dirty="0" smtClean="0">
                  <a:latin typeface="+mn-ea"/>
                </a:rPr>
                <a:t>실리콘 </a:t>
              </a:r>
              <a:r>
                <a:rPr lang="ko-KR" altLang="en-US" sz="1300" b="1" dirty="0" err="1" smtClean="0">
                  <a:latin typeface="+mn-ea"/>
                </a:rPr>
                <a:t>푸드</a:t>
              </a:r>
              <a:r>
                <a:rPr lang="ko-KR" altLang="en-US" sz="1300" b="1" dirty="0" smtClean="0">
                  <a:latin typeface="+mn-ea"/>
                </a:rPr>
                <a:t> </a:t>
              </a:r>
              <a:r>
                <a:rPr lang="ko-KR" altLang="en-US" sz="1300" b="1" dirty="0" err="1" smtClean="0">
                  <a:latin typeface="+mn-ea"/>
                </a:rPr>
                <a:t>메쉬</a:t>
              </a:r>
              <a:r>
                <a:rPr lang="en-US" altLang="ko-KR" sz="1000" dirty="0" smtClean="0">
                  <a:latin typeface="+mn-ea"/>
                </a:rPr>
                <a:t>– </a:t>
              </a:r>
              <a:r>
                <a:rPr lang="ko-KR" altLang="en-US" sz="1000" dirty="0" smtClean="0">
                  <a:latin typeface="+mn-ea"/>
                </a:rPr>
                <a:t>지름</a:t>
              </a:r>
              <a:r>
                <a:rPr lang="en-US" altLang="ko-KR" sz="1000" dirty="0" smtClean="0">
                  <a:latin typeface="+mn-ea"/>
                </a:rPr>
                <a:t> 22cm, 24cm,  28cm, 38cm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29256" y="5286388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PLA(</a:t>
              </a:r>
              <a:r>
                <a:rPr lang="ko-KR" altLang="en-US" sz="1300" b="1" dirty="0" err="1" smtClean="0">
                  <a:latin typeface="+mn-ea"/>
                </a:rPr>
                <a:t>생분해수지</a:t>
              </a:r>
              <a:r>
                <a:rPr lang="en-US" altLang="ko-KR" sz="1300" b="1" dirty="0" smtClean="0">
                  <a:latin typeface="+mn-ea"/>
                </a:rPr>
                <a:t>) </a:t>
              </a:r>
              <a:r>
                <a:rPr lang="ko-KR" altLang="en-US" sz="1300" b="1" dirty="0" smtClean="0">
                  <a:latin typeface="+mn-ea"/>
                </a:rPr>
                <a:t>제품</a:t>
              </a:r>
              <a:r>
                <a:rPr lang="en-US" altLang="ko-KR" sz="1300" b="1" dirty="0" smtClean="0">
                  <a:latin typeface="+mn-ea"/>
                </a:rPr>
                <a:t> </a:t>
              </a:r>
              <a:r>
                <a:rPr lang="en-US" altLang="ko-KR" sz="1000" dirty="0" smtClean="0">
                  <a:latin typeface="+mn-ea"/>
                </a:rPr>
                <a:t>– </a:t>
              </a:r>
              <a:r>
                <a:rPr lang="ko-KR" altLang="en-US" sz="1000" dirty="0" smtClean="0">
                  <a:latin typeface="+mn-ea"/>
                </a:rPr>
                <a:t>자연으로 친환경 수세미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smtClean="0">
                  <a:latin typeface="+mn-ea"/>
                </a:rPr>
                <a:t>샤워타월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err="1" smtClean="0">
                  <a:latin typeface="+mn-ea"/>
                </a:rPr>
                <a:t>샤워퍼프</a:t>
              </a:r>
              <a:endParaRPr lang="ko-KR" altLang="en-US" sz="1000" dirty="0" smtClean="0">
                <a:latin typeface="+mn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29256" y="5715016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</a:t>
              </a:r>
              <a:r>
                <a:rPr lang="ko-KR" altLang="en-US" sz="1300" b="1" dirty="0" smtClean="0">
                  <a:latin typeface="+mn-ea"/>
                </a:rPr>
                <a:t>친환경 세제 </a:t>
              </a:r>
              <a:r>
                <a:rPr lang="en-US" altLang="ko-KR" sz="1000" dirty="0" smtClean="0">
                  <a:latin typeface="+mn-ea"/>
                </a:rPr>
                <a:t>– </a:t>
              </a:r>
              <a:r>
                <a:rPr lang="ko-KR" altLang="en-US" sz="1000" dirty="0" smtClean="0">
                  <a:latin typeface="+mn-ea"/>
                </a:rPr>
                <a:t>자연으로 다용도</a:t>
              </a:r>
              <a:r>
                <a:rPr lang="en-US" altLang="ko-KR" sz="1000" dirty="0" smtClean="0">
                  <a:latin typeface="+mn-ea"/>
                </a:rPr>
                <a:t>/</a:t>
              </a:r>
              <a:r>
                <a:rPr lang="ko-KR" altLang="en-US" sz="1000" dirty="0" smtClean="0">
                  <a:latin typeface="+mn-ea"/>
                </a:rPr>
                <a:t>욕실용 클리너 </a:t>
              </a:r>
              <a:r>
                <a:rPr lang="en-US" altLang="ko-KR" sz="1000" dirty="0" smtClean="0">
                  <a:latin typeface="+mn-ea"/>
                </a:rPr>
                <a:t>(2</a:t>
              </a:r>
              <a:r>
                <a:rPr lang="ko-KR" altLang="en-US" sz="1000" dirty="0" smtClean="0">
                  <a:latin typeface="+mn-ea"/>
                </a:rPr>
                <a:t>종</a:t>
              </a:r>
              <a:r>
                <a:rPr lang="en-US" altLang="ko-KR" sz="1000" dirty="0" smtClean="0">
                  <a:latin typeface="+mn-ea"/>
                </a:rPr>
                <a:t>), </a:t>
              </a:r>
              <a:r>
                <a:rPr lang="ko-KR" altLang="en-US" sz="1000" dirty="0" smtClean="0">
                  <a:latin typeface="+mn-ea"/>
                </a:rPr>
                <a:t>친환경 세제</a:t>
              </a:r>
              <a:r>
                <a:rPr lang="en-US" altLang="ko-KR" sz="1000" dirty="0" smtClean="0">
                  <a:latin typeface="+mn-ea"/>
                </a:rPr>
                <a:t>3</a:t>
              </a:r>
              <a:r>
                <a:rPr lang="ko-KR" altLang="en-US" sz="1000" dirty="0" smtClean="0">
                  <a:latin typeface="+mn-ea"/>
                </a:rPr>
                <a:t>종</a:t>
              </a:r>
              <a:r>
                <a:rPr lang="en-US" altLang="ko-KR" sz="1000" dirty="0" smtClean="0">
                  <a:latin typeface="+mn-ea"/>
                </a:rPr>
                <a:t> (</a:t>
              </a:r>
              <a:r>
                <a:rPr lang="ko-KR" altLang="en-US" sz="1000" dirty="0" smtClean="0">
                  <a:latin typeface="+mn-ea"/>
                </a:rPr>
                <a:t>구연산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err="1" smtClean="0">
                  <a:latin typeface="+mn-ea"/>
                </a:rPr>
                <a:t>베이킹소다</a:t>
              </a:r>
              <a:r>
                <a:rPr lang="en-US" altLang="ko-KR" sz="1000" dirty="0" smtClean="0">
                  <a:latin typeface="+mn-ea"/>
                </a:rPr>
                <a:t>, </a:t>
              </a:r>
              <a:r>
                <a:rPr lang="ko-KR" altLang="en-US" sz="1000" dirty="0" err="1" smtClean="0">
                  <a:latin typeface="+mn-ea"/>
                </a:rPr>
                <a:t>산소계</a:t>
              </a:r>
              <a:r>
                <a:rPr lang="ko-KR" altLang="en-US" sz="1000" dirty="0" smtClean="0">
                  <a:latin typeface="+mn-ea"/>
                </a:rPr>
                <a:t> 표백제</a:t>
              </a:r>
              <a:r>
                <a:rPr lang="en-US" altLang="ko-KR" sz="1000" dirty="0" smtClean="0">
                  <a:latin typeface="+mn-ea"/>
                </a:rPr>
                <a:t>)</a:t>
              </a:r>
              <a:endParaRPr lang="ko-KR" altLang="en-US" sz="1000" b="1" dirty="0" smtClean="0">
                <a:latin typeface="+mn-e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29256" y="6215082"/>
              <a:ext cx="350046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300" b="1" dirty="0" smtClean="0">
                  <a:latin typeface="+mn-ea"/>
                </a:rPr>
                <a:t>º </a:t>
              </a:r>
              <a:r>
                <a:rPr lang="ko-KR" altLang="en-US" sz="1300" b="1" dirty="0" smtClean="0">
                  <a:latin typeface="+mn-ea"/>
                </a:rPr>
                <a:t>기 타 </a:t>
              </a:r>
              <a:r>
                <a:rPr lang="en-US" altLang="ko-KR" sz="1000" dirty="0" smtClean="0">
                  <a:latin typeface="+mn-ea"/>
                </a:rPr>
                <a:t>– 100% </a:t>
              </a:r>
              <a:r>
                <a:rPr lang="ko-KR" altLang="en-US" sz="1000" dirty="0" smtClean="0">
                  <a:latin typeface="+mn-ea"/>
                </a:rPr>
                <a:t>천연 </a:t>
              </a:r>
              <a:r>
                <a:rPr lang="ko-KR" altLang="en-US" sz="1000" dirty="0" err="1" smtClean="0">
                  <a:latin typeface="+mn-ea"/>
                </a:rPr>
                <a:t>제올라이트</a:t>
              </a:r>
              <a:r>
                <a:rPr lang="en-US" altLang="ko-KR" sz="1000" dirty="0" smtClean="0">
                  <a:latin typeface="+mn-ea"/>
                </a:rPr>
                <a:t>(</a:t>
              </a:r>
              <a:r>
                <a:rPr lang="ko-KR" altLang="en-US" sz="1000" dirty="0" smtClean="0">
                  <a:latin typeface="+mn-ea"/>
                </a:rPr>
                <a:t>탈취제</a:t>
              </a:r>
              <a:r>
                <a:rPr lang="en-US" altLang="ko-KR" sz="1000" dirty="0" smtClean="0">
                  <a:latin typeface="+mn-ea"/>
                </a:rPr>
                <a:t>),  </a:t>
              </a:r>
              <a:r>
                <a:rPr lang="ko-KR" altLang="en-US" sz="1000" dirty="0" err="1" smtClean="0">
                  <a:latin typeface="+mn-ea"/>
                </a:rPr>
                <a:t>비파헤어컬러크림</a:t>
              </a:r>
              <a:r>
                <a:rPr lang="en-US" altLang="ko-KR" sz="900" dirty="0" smtClean="0">
                  <a:latin typeface="+mn-ea"/>
                </a:rPr>
                <a:t>(</a:t>
              </a:r>
              <a:r>
                <a:rPr lang="ko-KR" altLang="en-US" sz="900" dirty="0" smtClean="0">
                  <a:latin typeface="+mn-ea"/>
                </a:rPr>
                <a:t>자연갈색</a:t>
              </a:r>
              <a:r>
                <a:rPr lang="en-US" altLang="ko-KR" sz="900" dirty="0" smtClean="0">
                  <a:latin typeface="+mn-ea"/>
                </a:rPr>
                <a:t>,</a:t>
              </a:r>
              <a:r>
                <a:rPr lang="ko-KR" altLang="en-US" sz="900" dirty="0" smtClean="0">
                  <a:latin typeface="+mn-ea"/>
                </a:rPr>
                <a:t>진한갈색</a:t>
              </a:r>
              <a:r>
                <a:rPr lang="en-US" altLang="ko-KR" sz="900" dirty="0" smtClean="0">
                  <a:latin typeface="+mn-ea"/>
                </a:rPr>
                <a:t>,</a:t>
              </a:r>
              <a:r>
                <a:rPr lang="ko-KR" altLang="en-US" sz="900" dirty="0" smtClean="0">
                  <a:latin typeface="+mn-ea"/>
                </a:rPr>
                <a:t>흑갈색</a:t>
              </a:r>
              <a:r>
                <a:rPr lang="en-US" altLang="ko-KR" sz="900" dirty="0" smtClean="0">
                  <a:latin typeface="+mn-ea"/>
                </a:rPr>
                <a:t>)</a:t>
              </a:r>
              <a:endParaRPr lang="ko-KR" altLang="en-US" sz="1000" b="1" dirty="0" smtClean="0"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5"/>
          <a:ext cx="8572560" cy="5669272"/>
        </p:xfrm>
        <a:graphic>
          <a:graphicData uri="http://schemas.openxmlformats.org/drawingml/2006/table">
            <a:tbl>
              <a:tblPr/>
              <a:tblGrid>
                <a:gridCol w="4500594"/>
                <a:gridCol w="714380"/>
                <a:gridCol w="3357586"/>
              </a:tblGrid>
              <a:tr h="453030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000" dirty="0" smtClean="0"/>
                        <a:t>환경표지인증</a:t>
                      </a:r>
                      <a:endParaRPr lang="en-US" altLang="ko-KR" sz="10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37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환경표지 인증서 제 </a:t>
                      </a:r>
                      <a:r>
                        <a:rPr lang="en-US" altLang="ko-KR" sz="1000" baseline="0" dirty="0" smtClean="0"/>
                        <a:t>6110</a:t>
                      </a:r>
                      <a:r>
                        <a:rPr lang="ko-KR" altLang="en-US" sz="1000" baseline="0" dirty="0" smtClean="0"/>
                        <a:t>호 </a:t>
                      </a:r>
                      <a:r>
                        <a:rPr lang="en-US" altLang="ko-KR" sz="1000" baseline="0" dirty="0" smtClean="0"/>
                        <a:t>'</a:t>
                      </a:r>
                      <a:r>
                        <a:rPr lang="ko-KR" altLang="en-US" sz="1000" baseline="0" dirty="0" smtClean="0"/>
                        <a:t>재활용이 쉬움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폐기물감소</a:t>
                      </a:r>
                      <a:r>
                        <a:rPr lang="en-US" altLang="ko-KR" sz="1000" baseline="0" dirty="0" smtClean="0"/>
                        <a:t>'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유독 성분이 검출되지 않는 종이호일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형광증백제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납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카드뮴 등 불검출</a:t>
                      </a:r>
                      <a:r>
                        <a:rPr lang="en-US" altLang="ko-KR" sz="1000" baseline="0" dirty="0" smtClean="0"/>
                        <a:t>test </a:t>
                      </a:r>
                      <a:r>
                        <a:rPr lang="ko-KR" altLang="en-US" sz="1000" baseline="0" dirty="0" smtClean="0"/>
                        <a:t>완료</a:t>
                      </a:r>
                      <a:r>
                        <a:rPr lang="en-US" altLang="ko-KR" sz="1000" baseline="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유산지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기름종이</a:t>
                      </a:r>
                      <a:r>
                        <a:rPr lang="en-US" altLang="ko-KR" sz="1000" baseline="0" dirty="0" smtClean="0"/>
                        <a:t>) </a:t>
                      </a:r>
                      <a:r>
                        <a:rPr lang="ko-KR" altLang="en-US" sz="1000" baseline="0" dirty="0" smtClean="0"/>
                        <a:t>위에 양면 실리콘 코팅되어 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 Non - Stick, </a:t>
                      </a:r>
                      <a:r>
                        <a:rPr lang="ko-KR" altLang="en-US" sz="1000" baseline="0" dirty="0" smtClean="0"/>
                        <a:t>내열성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내수성 뛰어남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 EFC</a:t>
                      </a:r>
                      <a:r>
                        <a:rPr lang="ko-KR" altLang="en-US" sz="1000" baseline="0" dirty="0" smtClean="0"/>
                        <a:t>공법</a:t>
                      </a:r>
                      <a:r>
                        <a:rPr lang="en-US" altLang="ko-KR" sz="1000" baseline="0" dirty="0" smtClean="0"/>
                        <a:t>(Elemental Chlorine Free) </a:t>
                      </a:r>
                      <a:r>
                        <a:rPr lang="ko-KR" altLang="en-US" sz="1000" baseline="0" dirty="0" smtClean="0"/>
                        <a:t>환경유해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 </a:t>
                      </a:r>
                      <a:r>
                        <a:rPr lang="ko-KR" altLang="en-US" sz="1000" baseline="0" dirty="0" smtClean="0"/>
                        <a:t>물질을 최소화 하는 펄프공법</a:t>
                      </a:r>
                      <a:r>
                        <a:rPr lang="en-US" altLang="ko-KR" sz="1000" baseline="0" dirty="0" smtClean="0"/>
                        <a:t>) </a:t>
                      </a:r>
                      <a:r>
                        <a:rPr lang="ko-KR" altLang="en-US" sz="1000" baseline="0" dirty="0" smtClean="0"/>
                        <a:t>으로 제조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 </a:t>
                      </a:r>
                      <a:r>
                        <a:rPr lang="ko-KR" altLang="en-US" sz="1000" baseline="0" dirty="0" smtClean="0"/>
                        <a:t>섭씨 </a:t>
                      </a:r>
                      <a:r>
                        <a:rPr lang="en-US" altLang="ko-KR" sz="1000" baseline="0" dirty="0" smtClean="0"/>
                        <a:t>200℃ </a:t>
                      </a:r>
                      <a:r>
                        <a:rPr lang="ko-KR" altLang="en-US" sz="1000" baseline="0" dirty="0" smtClean="0"/>
                        <a:t>의 내열성으로 음식물이 눌러 붙지 않음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 </a:t>
                      </a:r>
                      <a:r>
                        <a:rPr lang="ko-KR" altLang="en-US" sz="1000" baseline="0" dirty="0" err="1" smtClean="0"/>
                        <a:t>생분해수지</a:t>
                      </a:r>
                      <a:r>
                        <a:rPr lang="en-US" altLang="ko-KR" sz="1000" baseline="0" dirty="0" smtClean="0"/>
                        <a:t>(PLA)</a:t>
                      </a:r>
                      <a:r>
                        <a:rPr lang="ko-KR" altLang="en-US" sz="1000" baseline="0" dirty="0" smtClean="0"/>
                        <a:t> 톱날 장착으로 </a:t>
                      </a:r>
                      <a:r>
                        <a:rPr lang="ko-KR" altLang="en-US" sz="1000" baseline="0" dirty="0" err="1" smtClean="0"/>
                        <a:t>금속날로</a:t>
                      </a:r>
                      <a:r>
                        <a:rPr lang="ko-KR" altLang="en-US" sz="1000" baseline="0" dirty="0" smtClean="0"/>
                        <a:t> 인한 안전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 </a:t>
                      </a:r>
                      <a:r>
                        <a:rPr lang="ko-KR" altLang="en-US" sz="1000" baseline="0" dirty="0" smtClean="0"/>
                        <a:t>사고로부터 안전하며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환경오염감소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펄프</a:t>
                      </a:r>
                      <a:r>
                        <a:rPr lang="en-US" altLang="ko-KR" sz="1000" baseline="0" dirty="0" smtClean="0"/>
                        <a:t>-</a:t>
                      </a:r>
                      <a:r>
                        <a:rPr lang="ko-KR" altLang="en-US" sz="1000" baseline="0" dirty="0" smtClean="0"/>
                        <a:t>실리콘 수지코팅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PLA </a:t>
                      </a:r>
                      <a:r>
                        <a:rPr lang="ko-KR" altLang="en-US" sz="1000" baseline="0" dirty="0" err="1" smtClean="0"/>
                        <a:t>생분해성</a:t>
                      </a:r>
                      <a:r>
                        <a:rPr lang="ko-KR" altLang="en-US" sz="1000" baseline="0" dirty="0" smtClean="0"/>
                        <a:t> 수지 톱날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롤형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02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 W30cm*L20m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err="1" smtClean="0"/>
                        <a:t>롤타입</a:t>
                      </a:r>
                      <a:r>
                        <a:rPr lang="en-US" altLang="ko-KR" sz="1000" baseline="0" dirty="0" smtClean="0"/>
                        <a:t>),</a:t>
                      </a:r>
                      <a:r>
                        <a:rPr lang="ko-KR" altLang="en-US" sz="1000" dirty="0" smtClean="0"/>
                        <a:t> 지름</a:t>
                      </a:r>
                      <a:r>
                        <a:rPr lang="en-US" altLang="ko-KR" sz="1000" dirty="0" smtClean="0"/>
                        <a:t>24.2cm ,20</a:t>
                      </a:r>
                      <a:r>
                        <a:rPr lang="ko-KR" altLang="en-US" sz="1000" dirty="0" smtClean="0"/>
                        <a:t>장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프라이팬용</a:t>
                      </a:r>
                      <a:r>
                        <a:rPr lang="en-US" altLang="ko-KR" sz="1000" dirty="0" smtClean="0"/>
                        <a:t>)</a:t>
                      </a:r>
                    </a:p>
                    <a:p>
                      <a:pPr latinLnBrk="1"/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지름 </a:t>
                      </a:r>
                      <a:r>
                        <a:rPr lang="en-US" altLang="ko-KR" sz="1000" dirty="0" smtClean="0"/>
                        <a:t>21.6 cm, 20</a:t>
                      </a:r>
                      <a:r>
                        <a:rPr lang="ko-KR" altLang="en-US" sz="1000" dirty="0" smtClean="0"/>
                        <a:t>장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err="1" smtClean="0"/>
                        <a:t>찜용</a:t>
                      </a:r>
                      <a:r>
                        <a:rPr lang="en-US" altLang="ko-KR" sz="1000" dirty="0" smtClean="0"/>
                        <a:t>), </a:t>
                      </a:r>
                      <a:r>
                        <a:rPr lang="ko-KR" altLang="en-US" sz="1000" dirty="0" smtClean="0"/>
                        <a:t>지름</a:t>
                      </a:r>
                      <a:r>
                        <a:rPr lang="en-US" altLang="ko-KR" sz="1000" dirty="0" smtClean="0"/>
                        <a:t>16cm*</a:t>
                      </a:r>
                      <a:r>
                        <a:rPr lang="ko-KR" altLang="en-US" sz="1000" dirty="0" smtClean="0"/>
                        <a:t>높이</a:t>
                      </a:r>
                      <a:r>
                        <a:rPr lang="en-US" altLang="ko-KR" sz="1000" dirty="0" smtClean="0"/>
                        <a:t>4cm,60</a:t>
                      </a:r>
                      <a:r>
                        <a:rPr lang="ko-KR" altLang="en-US" sz="1000" dirty="0" smtClean="0"/>
                        <a:t>매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중형</a:t>
                      </a:r>
                      <a:r>
                        <a:rPr lang="en-US" altLang="ko-KR" sz="1000" dirty="0" smtClean="0"/>
                        <a:t>)</a:t>
                      </a:r>
                    </a:p>
                    <a:p>
                      <a:pPr latinLnBrk="1"/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지름</a:t>
                      </a:r>
                      <a:r>
                        <a:rPr lang="en-US" altLang="ko-KR" sz="1000" dirty="0" smtClean="0"/>
                        <a:t>22cm*</a:t>
                      </a:r>
                      <a:r>
                        <a:rPr lang="ko-KR" altLang="en-US" sz="1000" dirty="0" smtClean="0"/>
                        <a:t>높이</a:t>
                      </a:r>
                      <a:r>
                        <a:rPr lang="en-US" altLang="ko-KR" sz="1000" dirty="0" smtClean="0"/>
                        <a:t>4cm,60</a:t>
                      </a:r>
                      <a:r>
                        <a:rPr lang="ko-KR" altLang="en-US" sz="1000" dirty="0" smtClean="0"/>
                        <a:t>매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중형</a:t>
                      </a:r>
                      <a:r>
                        <a:rPr lang="en-US" altLang="ko-KR" sz="1000" dirty="0" smtClean="0"/>
                        <a:t>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0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프라이팬에 고기나 생선을 </a:t>
                      </a:r>
                      <a:r>
                        <a:rPr lang="ko-KR" altLang="en-US" sz="1000" baseline="0" dirty="0" err="1" smtClean="0"/>
                        <a:t>구울때</a:t>
                      </a:r>
                      <a:r>
                        <a:rPr lang="en-US" altLang="ko-KR" sz="1000" baseline="0" dirty="0" smtClean="0"/>
                        <a:t>, 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제과 </a:t>
                      </a:r>
                      <a:r>
                        <a:rPr lang="ko-KR" altLang="en-US" sz="1000" baseline="0" dirty="0" err="1" smtClean="0"/>
                        <a:t>제빵시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err="1" smtClean="0"/>
                        <a:t>식품포장시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만두</a:t>
                      </a:r>
                      <a:r>
                        <a:rPr lang="en-US" altLang="ko-KR" sz="1000" baseline="0" dirty="0" smtClean="0"/>
                        <a:t>/</a:t>
                      </a:r>
                      <a:r>
                        <a:rPr lang="ko-KR" altLang="en-US" sz="1000" baseline="0" dirty="0" err="1" smtClean="0"/>
                        <a:t>떡등을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찔때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에어프라이어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조리시</a:t>
                      </a:r>
                      <a:r>
                        <a:rPr lang="ko-KR" altLang="en-US" sz="1000" baseline="0" dirty="0" smtClean="0"/>
                        <a:t> 사용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928662" y="1643050"/>
            <a:ext cx="3571900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친환경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종이호일</a:t>
            </a:r>
            <a:endParaRPr lang="en-US" altLang="ko-KR" sz="2000" b="1" dirty="0" smtClean="0">
              <a:solidFill>
                <a:srgbClr val="660033"/>
              </a:solidFill>
            </a:endParaRPr>
          </a:p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(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롤형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/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찜용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/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프라이팬용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)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571744"/>
            <a:ext cx="2143140" cy="194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그림 13" descr="sa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786058"/>
            <a:ext cx="1785950" cy="13061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14818"/>
            <a:ext cx="2214578" cy="91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214950"/>
            <a:ext cx="1959050" cy="100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357562"/>
            <a:ext cx="3357586" cy="149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688" y="4357694"/>
            <a:ext cx="2152315" cy="190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766696"/>
        </p:xfrm>
        <a:graphic>
          <a:graphicData uri="http://schemas.openxmlformats.org/drawingml/2006/table">
            <a:tbl>
              <a:tblPr/>
              <a:tblGrid>
                <a:gridCol w="4357718"/>
                <a:gridCol w="785818"/>
                <a:gridCol w="3286148"/>
              </a:tblGrid>
              <a:tr h="3857652">
                <a:tc row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다용도 </a:t>
                      </a:r>
                      <a:r>
                        <a:rPr lang="ko-KR" altLang="en-US" sz="1100" baseline="0" dirty="0" err="1" smtClean="0"/>
                        <a:t>찜기</a:t>
                      </a:r>
                      <a:r>
                        <a:rPr lang="ko-KR" altLang="en-US" sz="1100" baseline="0" dirty="0" smtClean="0"/>
                        <a:t> 깔개 식품용 실리콘 </a:t>
                      </a:r>
                      <a:r>
                        <a:rPr lang="ko-KR" altLang="en-US" sz="1100" baseline="0" dirty="0" err="1" smtClean="0"/>
                        <a:t>푸드메쉬</a:t>
                      </a:r>
                      <a:r>
                        <a:rPr lang="ko-KR" altLang="en-US" sz="1100" baseline="0" dirty="0" smtClean="0"/>
                        <a:t> 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세척이 간편하고 얇고 가벼우며 손쉬운 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   </a:t>
                      </a:r>
                      <a:r>
                        <a:rPr lang="ko-KR" altLang="en-US" sz="1100" baseline="0" dirty="0" smtClean="0"/>
                        <a:t>세척으로 반복사용이 가능 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식품용 실리콘 소재로 음식물이 눌러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붙지 않고</a:t>
                      </a:r>
                      <a:r>
                        <a:rPr lang="en-US" altLang="ko-KR" sz="1100" baseline="0" dirty="0" smtClean="0"/>
                        <a:t>, </a:t>
                      </a:r>
                      <a:r>
                        <a:rPr lang="ko-KR" altLang="en-US" sz="1100" baseline="0" dirty="0" smtClean="0"/>
                        <a:t>미끄럽지 않아 간편 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내구성이 뛰어나 습기</a:t>
                      </a:r>
                      <a:r>
                        <a:rPr lang="en-US" altLang="ko-KR" sz="1100" baseline="0" dirty="0" smtClean="0"/>
                        <a:t>/</a:t>
                      </a:r>
                      <a:r>
                        <a:rPr lang="ko-KR" altLang="en-US" sz="1100" baseline="0" dirty="0" smtClean="0"/>
                        <a:t>건조에 의한 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변형이 없어 반영구적 사용 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내열성이 뛰어남 </a:t>
                      </a: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  (</a:t>
                      </a:r>
                      <a:r>
                        <a:rPr lang="ko-KR" altLang="en-US" sz="1100" baseline="0" dirty="0" smtClean="0"/>
                        <a:t>사용 가능 온도</a:t>
                      </a:r>
                      <a:r>
                        <a:rPr lang="en-US" altLang="ko-KR" sz="1100" baseline="0" dirty="0" smtClean="0"/>
                        <a:t>: -40℃ ~ +160℃)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55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</a:t>
                      </a:r>
                      <a:r>
                        <a:rPr lang="ko-KR" altLang="en-US" sz="1100" baseline="0" dirty="0" smtClean="0"/>
                        <a:t> 실리콘</a:t>
                      </a:r>
                      <a:r>
                        <a:rPr lang="en-US" altLang="ko-KR" sz="1100" baseline="0" dirty="0" smtClean="0"/>
                        <a:t>(silicon)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70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100" dirty="0" smtClean="0"/>
                        <a:t> 1</a:t>
                      </a:r>
                      <a:r>
                        <a:rPr lang="ko-KR" altLang="en-US" sz="1100" dirty="0" smtClean="0"/>
                        <a:t>개</a:t>
                      </a:r>
                      <a:r>
                        <a:rPr lang="en-US" altLang="ko-KR" sz="1100" dirty="0" smtClean="0"/>
                        <a:t> (</a:t>
                      </a:r>
                      <a:r>
                        <a:rPr lang="ko-KR" altLang="en-US" sz="1100" dirty="0" smtClean="0"/>
                        <a:t>지름</a:t>
                      </a:r>
                      <a:r>
                        <a:rPr lang="en-US" altLang="ko-KR" sz="1100" dirty="0" smtClean="0"/>
                        <a:t>22,</a:t>
                      </a:r>
                      <a:r>
                        <a:rPr lang="en-US" altLang="ko-KR" sz="1100" baseline="0" dirty="0" smtClean="0"/>
                        <a:t> 24, 28, 38 cm</a:t>
                      </a:r>
                      <a:r>
                        <a:rPr lang="en-US" altLang="ko-KR" sz="1100" dirty="0" smtClean="0"/>
                        <a:t>)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7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만두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떡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err="1" smtClean="0"/>
                        <a:t>딤섬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err="1" smtClean="0"/>
                        <a:t>찜요리</a:t>
                      </a:r>
                      <a:r>
                        <a:rPr lang="ko-KR" altLang="en-US" sz="1100" baseline="0" dirty="0" smtClean="0"/>
                        <a:t> </a:t>
                      </a:r>
                      <a:r>
                        <a:rPr lang="ko-KR" altLang="en-US" sz="1100" baseline="0" dirty="0" err="1" smtClean="0"/>
                        <a:t>조리시</a:t>
                      </a:r>
                      <a:r>
                        <a:rPr lang="ko-KR" altLang="en-US" sz="1100" baseline="0" dirty="0" smtClean="0"/>
                        <a:t> </a:t>
                      </a:r>
                      <a:r>
                        <a:rPr lang="ko-KR" altLang="en-US" sz="1100" baseline="0" dirty="0" err="1" smtClean="0"/>
                        <a:t>찜기에</a:t>
                      </a:r>
                      <a:r>
                        <a:rPr lang="ko-KR" altLang="en-US" sz="1100" baseline="0" dirty="0" smtClean="0"/>
                        <a:t> 깔개로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 깔끔하게 사용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 </a:t>
                      </a:r>
                      <a:r>
                        <a:rPr lang="ko-KR" altLang="en-US" sz="1100" baseline="0" dirty="0" smtClean="0"/>
                        <a:t>흐르는 물에 스펀지로 가볍게 문질러 씻고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 </a:t>
                      </a:r>
                      <a:r>
                        <a:rPr lang="ko-KR" altLang="en-US" sz="1100" baseline="0" dirty="0" err="1" smtClean="0"/>
                        <a:t>건조시킨후</a:t>
                      </a:r>
                      <a:r>
                        <a:rPr lang="ko-KR" altLang="en-US" sz="1100" baseline="0" dirty="0" smtClean="0"/>
                        <a:t> 재사용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714348" y="1714488"/>
            <a:ext cx="3643338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푸드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메쉬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496"/>
            <a:ext cx="3786977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3" y="2714620"/>
            <a:ext cx="3214709" cy="189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715041"/>
        </p:xfrm>
        <a:graphic>
          <a:graphicData uri="http://schemas.openxmlformats.org/drawingml/2006/table">
            <a:tbl>
              <a:tblPr/>
              <a:tblGrid>
                <a:gridCol w="4500594"/>
                <a:gridCol w="785818"/>
                <a:gridCol w="3143272"/>
              </a:tblGrid>
              <a:tr h="4498832">
                <a:tc rowSpan="3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식물속에</a:t>
                      </a:r>
                      <a:r>
                        <a:rPr lang="ko-KR" altLang="en-US" sz="1000" baseline="0" dirty="0" smtClean="0"/>
                        <a:t> 있는 발효당을 원료로 하여 인체 와 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환경에 무해하고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자연적으로 퇴비화 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생분해성수지</a:t>
                      </a:r>
                      <a:r>
                        <a:rPr lang="en-US" altLang="ko-KR" sz="1000" baseline="0" dirty="0" smtClean="0"/>
                        <a:t>(PLA)</a:t>
                      </a:r>
                      <a:r>
                        <a:rPr lang="ko-KR" altLang="en-US" sz="1000" baseline="0" dirty="0" smtClean="0"/>
                        <a:t>로 만들어져 환경호르몬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및 환경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 유해물질을 배출하지 않음 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정균감소율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99.9%</a:t>
                      </a:r>
                      <a:r>
                        <a:rPr lang="ko-KR" altLang="en-US" sz="1000" baseline="0" dirty="0" smtClean="0"/>
                        <a:t>의 향균력</a:t>
                      </a:r>
                      <a:r>
                        <a:rPr lang="en-US" altLang="ko-KR" sz="1000" baseline="0" dirty="0" smtClean="0"/>
                        <a:t>(KATRI</a:t>
                      </a:r>
                      <a:r>
                        <a:rPr lang="ko-KR" altLang="en-US" sz="1000" baseline="0" dirty="0" smtClean="0"/>
                        <a:t>산업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환경연구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센터 </a:t>
                      </a:r>
                      <a:r>
                        <a:rPr lang="en-US" altLang="ko-KR" sz="1000" baseline="0" dirty="0" smtClean="0"/>
                        <a:t>KS K 0693:2006 </a:t>
                      </a:r>
                      <a:r>
                        <a:rPr lang="ko-KR" altLang="en-US" sz="1000" baseline="0" dirty="0" smtClean="0"/>
                        <a:t>준용</a:t>
                      </a:r>
                      <a:r>
                        <a:rPr lang="en-US" altLang="ko-KR" sz="1000" baseline="0" dirty="0" smtClean="0"/>
                        <a:t>)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환경 호르몬 포름알데히드 불검출</a:t>
                      </a:r>
                      <a:r>
                        <a:rPr lang="en-US" altLang="ko-KR" sz="1000" baseline="0" dirty="0" smtClean="0"/>
                        <a:t>(KATRI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산업환경연구센터 </a:t>
                      </a:r>
                      <a:r>
                        <a:rPr lang="en-US" altLang="ko-KR" sz="1000" baseline="0" dirty="0" smtClean="0"/>
                        <a:t>KS K 0693:2006 </a:t>
                      </a:r>
                      <a:r>
                        <a:rPr lang="ko-KR" altLang="en-US" sz="1000" baseline="0" dirty="0" smtClean="0"/>
                        <a:t>준용</a:t>
                      </a:r>
                      <a:r>
                        <a:rPr lang="en-US" altLang="ko-KR" sz="1000" baseline="0" dirty="0" smtClean="0"/>
                        <a:t>)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고리 </a:t>
                      </a:r>
                      <a:r>
                        <a:rPr lang="ko-KR" altLang="en-US" sz="1000" baseline="0" dirty="0" err="1" smtClean="0"/>
                        <a:t>그물망형</a:t>
                      </a:r>
                      <a:r>
                        <a:rPr lang="ko-KR" altLang="en-US" sz="1000" baseline="0" dirty="0" smtClean="0"/>
                        <a:t> 직조 방식으로 </a:t>
                      </a:r>
                      <a:r>
                        <a:rPr lang="ko-KR" altLang="en-US" sz="1000" baseline="0" dirty="0" err="1" smtClean="0"/>
                        <a:t>세척력이</a:t>
                      </a:r>
                      <a:r>
                        <a:rPr lang="ko-KR" altLang="en-US" sz="1000" baseline="0" dirty="0" smtClean="0"/>
                        <a:t> 우수합니다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이물질이 잘 끼지 않고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err="1" smtClean="0"/>
                        <a:t>물빠짐이</a:t>
                      </a:r>
                      <a:r>
                        <a:rPr lang="ko-KR" altLang="en-US" sz="1000" baseline="0" dirty="0" smtClean="0"/>
                        <a:t> 우수하여 위생적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입니다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내구성이 우수해 장기간 사용이 가능합니다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소량의 세제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비누</a:t>
                      </a:r>
                      <a:r>
                        <a:rPr lang="en-US" altLang="ko-KR" sz="1000" baseline="0" dirty="0" smtClean="0"/>
                        <a:t>)</a:t>
                      </a:r>
                      <a:r>
                        <a:rPr lang="ko-KR" altLang="en-US" sz="1000" baseline="0" dirty="0" smtClean="0"/>
                        <a:t>로도 거품이 잘 생겨 수질오염 </a:t>
                      </a: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예방에 좋습니다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rgbClr val="0000FF"/>
                          </a:solidFill>
                        </a:rPr>
                        <a:t>■</a:t>
                      </a:r>
                      <a:r>
                        <a:rPr lang="en-US" altLang="ko-KR" sz="1000" b="1" baseline="0" dirty="0" smtClean="0">
                          <a:solidFill>
                            <a:srgbClr val="0000FF"/>
                          </a:solidFill>
                        </a:rPr>
                        <a:t>PLA(Poly Lactic Acid)</a:t>
                      </a:r>
                      <a:r>
                        <a:rPr lang="ko-KR" altLang="en-US" sz="1000" b="1" baseline="0" dirty="0" smtClean="0">
                          <a:solidFill>
                            <a:srgbClr val="0000FF"/>
                          </a:solidFill>
                        </a:rPr>
                        <a:t>란</a:t>
                      </a:r>
                      <a:r>
                        <a:rPr lang="en-US" altLang="ko-KR" sz="1000" b="1" baseline="0" dirty="0" smtClean="0">
                          <a:solidFill>
                            <a:srgbClr val="0000FF"/>
                          </a:solidFill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   -PLA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는 식물속에 있는 발효당을 원료로 하는 </a:t>
                      </a:r>
                      <a:endParaRPr lang="en-US" altLang="ko-KR" sz="10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    </a:t>
                      </a:r>
                      <a:r>
                        <a:rPr lang="ko-KR" altLang="en-US" sz="1000" baseline="0" dirty="0" err="1" smtClean="0">
                          <a:solidFill>
                            <a:srgbClr val="0000FF"/>
                          </a:solidFill>
                        </a:rPr>
                        <a:t>생분해성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 수지의 명칭입니다</a:t>
                      </a: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. PLA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는 일반적인 </a:t>
                      </a:r>
                      <a:endParaRPr lang="en-US" altLang="ko-KR" sz="10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    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합성수지와 달리 그 원료를 각종 식물에서 가져</a:t>
                      </a:r>
                      <a:endParaRPr lang="en-US" altLang="ko-KR" sz="10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    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오므로 인체</a:t>
                      </a: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,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환경에 무해하고 자연적으로 </a:t>
                      </a:r>
                      <a:r>
                        <a:rPr lang="ko-KR" altLang="en-US" sz="1000" baseline="0" dirty="0" err="1" smtClean="0">
                          <a:solidFill>
                            <a:srgbClr val="0000FF"/>
                          </a:solidFill>
                        </a:rPr>
                        <a:t>생분해</a:t>
                      </a:r>
                      <a:endParaRPr lang="en-US" altLang="ko-KR" sz="1000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    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되는 특성을 가지고</a:t>
                      </a:r>
                      <a:r>
                        <a:rPr lang="en-US" altLang="ko-KR" sz="1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ko-KR" altLang="en-US" sz="1000" baseline="0" dirty="0" smtClean="0">
                          <a:solidFill>
                            <a:srgbClr val="0000FF"/>
                          </a:solidFill>
                        </a:rPr>
                        <a:t>있습니다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76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식물원료 </a:t>
                      </a:r>
                      <a:r>
                        <a:rPr lang="en-US" altLang="ko-KR" sz="1000" baseline="0" dirty="0" smtClean="0"/>
                        <a:t>PLA (Poly Lactic Acid)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244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수세미</a:t>
                      </a:r>
                      <a:r>
                        <a:rPr lang="en-US" altLang="ko-KR" sz="1000" baseline="0" dirty="0" smtClean="0"/>
                        <a:t> : 2</a:t>
                      </a:r>
                      <a:r>
                        <a:rPr lang="ko-KR" altLang="en-US" sz="1000" baseline="0" dirty="0" smtClean="0"/>
                        <a:t>개</a:t>
                      </a:r>
                      <a:r>
                        <a:rPr lang="en-US" altLang="ko-KR" sz="1000" baseline="0" dirty="0" smtClean="0"/>
                        <a:t> </a:t>
                      </a:r>
                    </a:p>
                    <a:p>
                      <a:pPr latinLnBrk="1"/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타월</a:t>
                      </a:r>
                      <a:r>
                        <a:rPr lang="en-US" altLang="ko-KR" sz="1000" baseline="0" dirty="0" smtClean="0"/>
                        <a:t>: 1</a:t>
                      </a:r>
                      <a:r>
                        <a:rPr lang="ko-KR" altLang="en-US" sz="1000" baseline="0" dirty="0" smtClean="0"/>
                        <a:t>개</a:t>
                      </a:r>
                      <a:r>
                        <a:rPr lang="en-US" altLang="ko-KR" sz="1000" baseline="0" dirty="0" smtClean="0"/>
                        <a:t> / 88cm x 21cm</a:t>
                      </a:r>
                    </a:p>
                    <a:p>
                      <a:pPr latinLnBrk="1"/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퍼프</a:t>
                      </a:r>
                      <a:r>
                        <a:rPr lang="en-US" altLang="ko-KR" sz="1000" baseline="0" dirty="0" smtClean="0"/>
                        <a:t> : 1</a:t>
                      </a:r>
                      <a:r>
                        <a:rPr lang="ko-KR" altLang="en-US" sz="1000" baseline="0" dirty="0" smtClean="0"/>
                        <a:t>개</a:t>
                      </a:r>
                      <a:r>
                        <a:rPr lang="en-US" altLang="ko-KR" sz="1000" baseline="0" dirty="0" smtClean="0"/>
                        <a:t> / 12cm x14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830002"/>
            <a:ext cx="1357289" cy="82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85786" y="1714488"/>
            <a:ext cx="3857652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solidFill>
                  <a:srgbClr val="660033"/>
                </a:solidFill>
              </a:rPr>
              <a:t>PLA(Poly Lactic Acid)</a:t>
            </a:r>
          </a:p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수세미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 / </a:t>
            </a:r>
            <a:r>
              <a:rPr lang="ko-KR" altLang="en-US" sz="2000" b="1" dirty="0" err="1" smtClean="0">
                <a:solidFill>
                  <a:srgbClr val="660033"/>
                </a:solidFill>
              </a:rPr>
              <a:t>샤워퍼프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 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/ 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샤워타월</a:t>
            </a:r>
            <a:endParaRPr lang="en-US" altLang="ko-KR" sz="2000" b="1" dirty="0" smtClean="0">
              <a:solidFill>
                <a:srgbClr val="660033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857628"/>
            <a:ext cx="1643417" cy="16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357562"/>
            <a:ext cx="2414806" cy="23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5"/>
          <a:ext cx="8429684" cy="5786478"/>
        </p:xfrm>
        <a:graphic>
          <a:graphicData uri="http://schemas.openxmlformats.org/drawingml/2006/table">
            <a:tbl>
              <a:tblPr/>
              <a:tblGrid>
                <a:gridCol w="4500594"/>
                <a:gridCol w="714380"/>
                <a:gridCol w="3214710"/>
              </a:tblGrid>
              <a:tr h="874734">
                <a:tc rowSpan="3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 </a:t>
                      </a:r>
                      <a:r>
                        <a:rPr lang="ko-KR" altLang="en-US" sz="1000" baseline="0" dirty="0" err="1" smtClean="0"/>
                        <a:t>베이킹소다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dirty="0" smtClean="0"/>
                        <a:t>Citric</a:t>
                      </a:r>
                      <a:r>
                        <a:rPr lang="en-US" altLang="ko-KR" sz="1000" baseline="0" dirty="0" smtClean="0"/>
                        <a:t> acid anhydrous 100%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 </a:t>
                      </a:r>
                      <a:r>
                        <a:rPr lang="ko-KR" altLang="en-US" sz="1000" baseline="0" dirty="0" smtClean="0"/>
                        <a:t>구연산 </a:t>
                      </a:r>
                      <a:r>
                        <a:rPr lang="en-US" altLang="ko-KR" sz="1000" baseline="0" dirty="0" smtClean="0"/>
                        <a:t>Sodium bicarbonate 100%</a:t>
                      </a:r>
                    </a:p>
                    <a:p>
                      <a:pPr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 </a:t>
                      </a:r>
                      <a:r>
                        <a:rPr lang="ko-KR" altLang="en-US" sz="1000" baseline="0" dirty="0" smtClean="0"/>
                        <a:t>산소계표백제</a:t>
                      </a:r>
                      <a:r>
                        <a:rPr lang="en-US" altLang="ko-KR" sz="1000" baseline="0" dirty="0" smtClean="0"/>
                        <a:t>Sodium </a:t>
                      </a:r>
                      <a:r>
                        <a:rPr lang="en-US" altLang="ko-KR" sz="1000" baseline="0" dirty="0" err="1" smtClean="0"/>
                        <a:t>percarbonate</a:t>
                      </a:r>
                      <a:r>
                        <a:rPr lang="en-US" altLang="ko-KR" sz="1000" baseline="0" dirty="0" smtClean="0"/>
                        <a:t> 100%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723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aseline="0" dirty="0" smtClean="0"/>
                        <a:t>º</a:t>
                      </a:r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각 </a:t>
                      </a:r>
                      <a:r>
                        <a:rPr lang="en-US" altLang="ko-KR" sz="1000" dirty="0" smtClean="0"/>
                        <a:t>700g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0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상품 특징</a:t>
                      </a:r>
                      <a:endParaRPr lang="en-US" altLang="ko-KR" sz="11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및</a:t>
                      </a:r>
                      <a:endParaRPr lang="en-US" altLang="ko-KR" sz="11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1000" baseline="0" dirty="0" smtClean="0"/>
                        <a:t>■</a:t>
                      </a:r>
                      <a:r>
                        <a:rPr lang="ko-KR" altLang="en-US" sz="1000" b="1" baseline="0" dirty="0" err="1" smtClean="0"/>
                        <a:t>베이킹소다</a:t>
                      </a:r>
                      <a:r>
                        <a:rPr lang="en-US" altLang="ko-KR" sz="1000" b="1" baseline="0" dirty="0" smtClean="0"/>
                        <a:t>(</a:t>
                      </a:r>
                      <a:r>
                        <a:rPr lang="ko-KR" altLang="en-US" sz="1000" b="1" baseline="0" dirty="0" smtClean="0"/>
                        <a:t>프랑스</a:t>
                      </a:r>
                      <a:r>
                        <a:rPr lang="en-US" altLang="ko-KR" sz="1000" b="1" baseline="0" dirty="0" smtClean="0"/>
                        <a:t>)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º </a:t>
                      </a:r>
                      <a:r>
                        <a:rPr lang="ko-KR" altLang="en-US" sz="1000" baseline="0" dirty="0" smtClean="0"/>
                        <a:t>주방에선 과일</a:t>
                      </a:r>
                      <a:r>
                        <a:rPr lang="en-US" altLang="ko-KR" sz="1000" baseline="0" dirty="0" smtClean="0"/>
                        <a:t>/</a:t>
                      </a:r>
                      <a:r>
                        <a:rPr lang="ko-KR" altLang="en-US" sz="1000" baseline="0" dirty="0" smtClean="0"/>
                        <a:t>채소의 세척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설거지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err="1" smtClean="0"/>
                        <a:t>가스렌지등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</a:t>
                      </a:r>
                      <a:r>
                        <a:rPr lang="ko-KR" altLang="en-US" sz="1000" baseline="0" dirty="0" smtClean="0"/>
                        <a:t>의 청소에도 널리 사용됩니다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º </a:t>
                      </a:r>
                      <a:r>
                        <a:rPr lang="ko-KR" altLang="en-US" sz="1000" baseline="0" dirty="0" smtClean="0"/>
                        <a:t>냉장고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신발장과 애완동물의 냄새제거에 탁월한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 효과를 주는 만능 탈취제 입니다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º </a:t>
                      </a:r>
                      <a:r>
                        <a:rPr lang="ko-KR" altLang="en-US" sz="1000" baseline="0" dirty="0" smtClean="0"/>
                        <a:t>소중한 우리 아이의 </a:t>
                      </a:r>
                      <a:r>
                        <a:rPr lang="ko-KR" altLang="en-US" sz="1000" baseline="0" dirty="0" err="1" smtClean="0"/>
                        <a:t>장난감와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아이옷도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베이킹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 </a:t>
                      </a:r>
                      <a:r>
                        <a:rPr lang="ko-KR" altLang="en-US" sz="1000" baseline="0" dirty="0" smtClean="0"/>
                        <a:t>소다로 깔끔하고 안전하게 세탁할 수 있습니다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1000" baseline="0" dirty="0" smtClean="0"/>
                        <a:t>■</a:t>
                      </a:r>
                      <a:r>
                        <a:rPr lang="ko-KR" altLang="en-US" sz="1000" b="1" baseline="0" dirty="0" smtClean="0"/>
                        <a:t>구연산</a:t>
                      </a:r>
                      <a:r>
                        <a:rPr lang="en-US" altLang="ko-KR" sz="1000" b="1" baseline="0" dirty="0" smtClean="0"/>
                        <a:t>(</a:t>
                      </a:r>
                      <a:r>
                        <a:rPr lang="ko-KR" altLang="en-US" sz="1000" b="1" baseline="0" dirty="0" smtClean="0"/>
                        <a:t>오스트리아</a:t>
                      </a:r>
                      <a:r>
                        <a:rPr lang="en-US" altLang="ko-KR" sz="1000" b="1" baseline="0" dirty="0" smtClean="0"/>
                        <a:t>) 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친환경 천연 섬유유연제로 세탁의 마지막 순서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에 넣으면 부드러운 촉감과 함께 살균효과까지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 기대할 수 있습니다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주방에서의 각종 </a:t>
                      </a:r>
                      <a:r>
                        <a:rPr lang="ko-KR" altLang="en-US" sz="1000" baseline="0" dirty="0" err="1" smtClean="0"/>
                        <a:t>식기류</a:t>
                      </a:r>
                      <a:r>
                        <a:rPr lang="en-US" altLang="ko-KR" sz="1000" baseline="0" dirty="0" smtClean="0"/>
                        <a:t>,</a:t>
                      </a:r>
                      <a:r>
                        <a:rPr lang="ko-KR" altLang="en-US" sz="1000" baseline="0" dirty="0" smtClean="0"/>
                        <a:t>전기주전자 등의 물때도 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손쉽게 제거해 줍니다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1000" baseline="0" dirty="0" smtClean="0"/>
                        <a:t>■</a:t>
                      </a:r>
                      <a:r>
                        <a:rPr lang="ko-KR" altLang="en-US" sz="1000" b="1" baseline="0" dirty="0" smtClean="0"/>
                        <a:t>산소계표백제</a:t>
                      </a:r>
                      <a:r>
                        <a:rPr lang="en-US" altLang="ko-KR" sz="1000" b="1" baseline="0" dirty="0" smtClean="0"/>
                        <a:t>(</a:t>
                      </a:r>
                      <a:r>
                        <a:rPr lang="ko-KR" altLang="en-US" sz="1000" b="1" baseline="0" dirty="0" smtClean="0"/>
                        <a:t>국산</a:t>
                      </a:r>
                      <a:r>
                        <a:rPr lang="en-US" altLang="ko-KR" sz="1000" b="1" baseline="0" dirty="0" smtClean="0"/>
                        <a:t>) 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표백제의 </a:t>
                      </a:r>
                      <a:r>
                        <a:rPr lang="ko-KR" altLang="en-US" sz="1000" baseline="0" dirty="0" err="1" smtClean="0"/>
                        <a:t>형광증백제가</a:t>
                      </a:r>
                      <a:r>
                        <a:rPr lang="ko-KR" altLang="en-US" sz="1000" baseline="0" dirty="0" smtClean="0"/>
                        <a:t> 걱정이신가요</a:t>
                      </a:r>
                      <a:r>
                        <a:rPr lang="en-US" altLang="ko-KR" sz="1000" baseline="0" dirty="0" smtClean="0"/>
                        <a:t>? 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산소계표백제가 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걱정없는</a:t>
                      </a:r>
                      <a:r>
                        <a:rPr lang="ko-KR" altLang="en-US" sz="1000" baseline="0" dirty="0" smtClean="0"/>
                        <a:t> 표백을 책임집니다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국내산 </a:t>
                      </a:r>
                      <a:r>
                        <a:rPr lang="ko-KR" altLang="en-US" sz="1000" baseline="0" dirty="0" err="1" smtClean="0"/>
                        <a:t>과탄산나트륨</a:t>
                      </a:r>
                      <a:r>
                        <a:rPr lang="en-US" altLang="ko-KR" sz="1000" baseline="0" dirty="0" smtClean="0"/>
                        <a:t>100%  </a:t>
                      </a:r>
                      <a:r>
                        <a:rPr lang="ko-KR" altLang="en-US" sz="1000" baseline="0" dirty="0" smtClean="0"/>
                        <a:t>순수성분으로 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잔유물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ko-KR" altLang="en-US" sz="1000" baseline="0" dirty="0" err="1" smtClean="0"/>
                        <a:t>걱정없이</a:t>
                      </a:r>
                      <a:r>
                        <a:rPr lang="ko-KR" altLang="en-US" sz="1000" baseline="0" dirty="0" smtClean="0"/>
                        <a:t> 희고 선명한 </a:t>
                      </a:r>
                      <a:r>
                        <a:rPr lang="ko-KR" altLang="en-US" sz="1000" baseline="0" dirty="0" err="1" smtClean="0"/>
                        <a:t>세탁이되어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en-US" altLang="ko-KR" sz="1000" baseline="0" dirty="0" smtClean="0"/>
                    </a:p>
                    <a:p>
                      <a:pPr marL="108000" indent="-457200" latinLnBrk="1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안심하고 사용할 수 있습니다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500034" y="1714488"/>
            <a:ext cx="4000528" cy="677108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친환경 세제 </a:t>
            </a:r>
            <a:r>
              <a:rPr lang="en-US" altLang="ko-KR" sz="2000" b="1" dirty="0" smtClean="0">
                <a:solidFill>
                  <a:srgbClr val="660033"/>
                </a:solidFill>
              </a:rPr>
              <a:t>3</a:t>
            </a:r>
            <a:r>
              <a:rPr lang="ko-KR" altLang="en-US" sz="2000" b="1" dirty="0" smtClean="0">
                <a:solidFill>
                  <a:srgbClr val="660033"/>
                </a:solidFill>
              </a:rPr>
              <a:t>종</a:t>
            </a:r>
            <a:endParaRPr lang="en-US" altLang="ko-KR" sz="2000" b="1" dirty="0" smtClean="0">
              <a:solidFill>
                <a:srgbClr val="660033"/>
              </a:solidFill>
            </a:endParaRPr>
          </a:p>
          <a:p>
            <a:pPr algn="ctr"/>
            <a:r>
              <a:rPr lang="ko-KR" altLang="en-US" b="1" dirty="0" smtClean="0">
                <a:solidFill>
                  <a:srgbClr val="660033"/>
                </a:solidFill>
              </a:rPr>
              <a:t>구연산 </a:t>
            </a:r>
            <a:r>
              <a:rPr lang="en-US" altLang="ko-KR" b="1" dirty="0" smtClean="0">
                <a:solidFill>
                  <a:srgbClr val="660033"/>
                </a:solidFill>
              </a:rPr>
              <a:t>/ </a:t>
            </a:r>
            <a:r>
              <a:rPr lang="ko-KR" altLang="en-US" b="1" dirty="0" err="1" smtClean="0">
                <a:solidFill>
                  <a:srgbClr val="660033"/>
                </a:solidFill>
              </a:rPr>
              <a:t>베이킹소다</a:t>
            </a:r>
            <a:r>
              <a:rPr lang="ko-KR" altLang="en-US" b="1" dirty="0" smtClean="0">
                <a:solidFill>
                  <a:srgbClr val="660033"/>
                </a:solidFill>
              </a:rPr>
              <a:t> </a:t>
            </a:r>
            <a:r>
              <a:rPr lang="en-US" altLang="ko-KR" b="1" dirty="0" smtClean="0">
                <a:solidFill>
                  <a:srgbClr val="660033"/>
                </a:solidFill>
              </a:rPr>
              <a:t>/ </a:t>
            </a:r>
            <a:r>
              <a:rPr lang="ko-KR" altLang="en-US" b="1" dirty="0" smtClean="0">
                <a:solidFill>
                  <a:srgbClr val="660033"/>
                </a:solidFill>
              </a:rPr>
              <a:t>산소계표백제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643182"/>
            <a:ext cx="3071834" cy="190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그룹 21"/>
          <p:cNvGrpSpPr/>
          <p:nvPr/>
        </p:nvGrpSpPr>
        <p:grpSpPr>
          <a:xfrm>
            <a:off x="285720" y="4857760"/>
            <a:ext cx="4513863" cy="1572742"/>
            <a:chOff x="1176338" y="2775420"/>
            <a:chExt cx="4513863" cy="1572742"/>
          </a:xfrm>
        </p:grpSpPr>
        <p:pic>
          <p:nvPicPr>
            <p:cNvPr id="11" name="그림 10" descr="구연_위해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6338" y="2775420"/>
              <a:ext cx="1142590" cy="1572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그림 11" descr="베이킹_위해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39354" y="2782141"/>
              <a:ext cx="1135870" cy="1566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그림 13" descr="표백_위해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0562" y="2786057"/>
              <a:ext cx="1189639" cy="155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그림 14" descr="표백제세정_위해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7554" y="2777646"/>
              <a:ext cx="1176196" cy="153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4"/>
          <p:cNvSpPr txBox="1"/>
          <p:nvPr/>
        </p:nvSpPr>
        <p:spPr>
          <a:xfrm>
            <a:off x="357158" y="6357958"/>
            <a:ext cx="1042973" cy="25718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/>
              <a:t>[</a:t>
            </a:r>
            <a:r>
              <a:rPr lang="ko-KR" altLang="en-US" sz="900" dirty="0" err="1" smtClean="0"/>
              <a:t>베이킹소다</a:t>
            </a:r>
            <a:r>
              <a:rPr lang="en-US" altLang="ko-KR" sz="900" dirty="0"/>
              <a:t>]</a:t>
            </a:r>
            <a:endParaRPr lang="ko-KR" altLang="en-US" sz="900" dirty="0"/>
          </a:p>
        </p:txBody>
      </p:sp>
      <p:sp>
        <p:nvSpPr>
          <p:cNvPr id="19" name="TextBox 15"/>
          <p:cNvSpPr txBox="1"/>
          <p:nvPr/>
        </p:nvSpPr>
        <p:spPr>
          <a:xfrm>
            <a:off x="1643042" y="6357958"/>
            <a:ext cx="576257" cy="23813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/>
              <a:t>[</a:t>
            </a:r>
            <a:r>
              <a:rPr lang="ko-KR" altLang="en-US" sz="900" dirty="0" smtClean="0"/>
              <a:t>구연산</a:t>
            </a:r>
            <a:r>
              <a:rPr lang="en-US" altLang="ko-KR" sz="900" dirty="0"/>
              <a:t>]</a:t>
            </a:r>
            <a:endParaRPr lang="ko-KR" altLang="en-US" sz="900" dirty="0"/>
          </a:p>
        </p:txBody>
      </p:sp>
      <p:sp>
        <p:nvSpPr>
          <p:cNvPr id="20" name="TextBox 16"/>
          <p:cNvSpPr txBox="1"/>
          <p:nvPr/>
        </p:nvSpPr>
        <p:spPr>
          <a:xfrm>
            <a:off x="2285984" y="6357958"/>
            <a:ext cx="1409701" cy="28575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/>
              <a:t>[</a:t>
            </a:r>
            <a:r>
              <a:rPr lang="ko-KR" altLang="en-US" sz="900" dirty="0" smtClean="0"/>
              <a:t>산소계표백제</a:t>
            </a:r>
            <a:r>
              <a:rPr lang="en-US" altLang="ko-KR" sz="900" dirty="0"/>
              <a:t>(</a:t>
            </a:r>
            <a:r>
              <a:rPr lang="ko-KR" altLang="en-US" sz="900" dirty="0"/>
              <a:t>세정제</a:t>
            </a:r>
            <a:r>
              <a:rPr lang="en-US" altLang="ko-KR" sz="900" dirty="0"/>
              <a:t>)]</a:t>
            </a:r>
            <a:endParaRPr lang="ko-KR" altLang="en-US" sz="900" dirty="0"/>
          </a:p>
        </p:txBody>
      </p:sp>
      <p:sp>
        <p:nvSpPr>
          <p:cNvPr id="21" name="TextBox 17"/>
          <p:cNvSpPr txBox="1"/>
          <p:nvPr/>
        </p:nvSpPr>
        <p:spPr>
          <a:xfrm>
            <a:off x="3590927" y="6357958"/>
            <a:ext cx="1409701" cy="21431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/>
              <a:t>[</a:t>
            </a:r>
            <a:r>
              <a:rPr lang="ko-KR" altLang="en-US" sz="900" dirty="0" smtClean="0"/>
              <a:t>산소계표백제</a:t>
            </a:r>
            <a:r>
              <a:rPr lang="en-US" altLang="ko-KR" sz="900" dirty="0"/>
              <a:t>(</a:t>
            </a:r>
            <a:r>
              <a:rPr lang="ko-KR" altLang="en-US" sz="900" dirty="0"/>
              <a:t>표백제</a:t>
            </a:r>
            <a:r>
              <a:rPr lang="en-US" altLang="ko-KR" sz="900" dirty="0"/>
              <a:t>)]</a:t>
            </a:r>
            <a:endParaRPr lang="ko-KR" altLang="en-US" sz="900" dirty="0"/>
          </a:p>
        </p:txBody>
      </p:sp>
      <p:sp>
        <p:nvSpPr>
          <p:cNvPr id="23" name="TextBox 14"/>
          <p:cNvSpPr txBox="1"/>
          <p:nvPr/>
        </p:nvSpPr>
        <p:spPr>
          <a:xfrm>
            <a:off x="214282" y="4572008"/>
            <a:ext cx="1714512" cy="46672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900" b="1" dirty="0">
                <a:solidFill>
                  <a:srgbClr val="0000FF"/>
                </a:solidFill>
              </a:rPr>
              <a:t>■</a:t>
            </a:r>
            <a:r>
              <a:rPr lang="ko-KR" altLang="en-US" sz="900" b="1" dirty="0" err="1" smtClean="0">
                <a:solidFill>
                  <a:srgbClr val="0000FF"/>
                </a:solidFill>
              </a:rPr>
              <a:t>위해우려제품</a:t>
            </a:r>
            <a:r>
              <a:rPr lang="ko-KR" altLang="en-US" sz="900" b="1" dirty="0" smtClean="0">
                <a:solidFill>
                  <a:srgbClr val="0000FF"/>
                </a:solidFill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</a:rPr>
              <a:t>검사성적서</a:t>
            </a:r>
            <a:endParaRPr lang="en-US" altLang="ko-KR" sz="900" b="1" dirty="0">
              <a:solidFill>
                <a:srgbClr val="0000FF"/>
              </a:solidFill>
            </a:endParaRPr>
          </a:p>
          <a:p>
            <a:r>
              <a:rPr lang="en-US" altLang="ko-KR" sz="900" b="1" dirty="0">
                <a:solidFill>
                  <a:srgbClr val="0000FF"/>
                </a:solidFill>
              </a:rPr>
              <a:t>   </a:t>
            </a:r>
            <a:endParaRPr lang="ko-KR" altLang="en-US" sz="9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4"/>
          <a:ext cx="8429684" cy="5746711"/>
        </p:xfrm>
        <a:graphic>
          <a:graphicData uri="http://schemas.openxmlformats.org/drawingml/2006/table">
            <a:tbl>
              <a:tblPr/>
              <a:tblGrid>
                <a:gridCol w="4214842"/>
                <a:gridCol w="785818"/>
                <a:gridCol w="3429024"/>
              </a:tblGrid>
              <a:tr h="857256">
                <a:tc row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 100% </a:t>
                      </a:r>
                      <a:r>
                        <a:rPr lang="ko-KR" altLang="en-US" sz="1100" baseline="0" dirty="0" smtClean="0"/>
                        <a:t>천연 </a:t>
                      </a:r>
                      <a:r>
                        <a:rPr lang="ko-KR" altLang="en-US" sz="1100" baseline="0" dirty="0" err="1" smtClean="0"/>
                        <a:t>제올라이트</a:t>
                      </a:r>
                      <a:r>
                        <a:rPr lang="ko-KR" altLang="en-US" sz="1100" baseline="0" dirty="0" smtClean="0"/>
                        <a:t> </a:t>
                      </a:r>
                      <a:r>
                        <a:rPr lang="en-US" altLang="ko-KR" sz="1100" baseline="0" dirty="0" smtClean="0"/>
                        <a:t>(</a:t>
                      </a:r>
                      <a:r>
                        <a:rPr lang="ko-KR" altLang="en-US" sz="1100" baseline="0" dirty="0" smtClean="0"/>
                        <a:t>경북 경주</a:t>
                      </a:r>
                      <a:r>
                        <a:rPr lang="en-US" altLang="ko-KR" sz="1100" baseline="0" dirty="0" smtClean="0"/>
                        <a:t>)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 </a:t>
                      </a:r>
                      <a:r>
                        <a:rPr lang="ko-KR" altLang="en-US" sz="1100" baseline="0" dirty="0" smtClean="0"/>
                        <a:t>암모니아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err="1" smtClean="0"/>
                        <a:t>포롬알데히드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새집증후군 악취 등 을 흡착하여 탈취</a:t>
                      </a:r>
                      <a:r>
                        <a:rPr lang="en-US" altLang="ko-KR" sz="1100" baseline="0" dirty="0" smtClean="0"/>
                        <a:t>,</a:t>
                      </a:r>
                      <a:r>
                        <a:rPr lang="ko-KR" altLang="en-US" sz="1100" baseline="0" dirty="0" smtClean="0"/>
                        <a:t>제거 가능</a:t>
                      </a: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 100% </a:t>
                      </a:r>
                      <a:r>
                        <a:rPr lang="ko-KR" altLang="en-US" sz="1100" baseline="0" dirty="0" err="1" smtClean="0"/>
                        <a:t>제올라이트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/>
                        <a:t>º</a:t>
                      </a:r>
                      <a:r>
                        <a:rPr lang="ko-KR" altLang="en-US" sz="1100" baseline="0" dirty="0" smtClean="0"/>
                        <a:t> </a:t>
                      </a:r>
                      <a:r>
                        <a:rPr lang="en-US" altLang="ko-KR" sz="1100" baseline="0" dirty="0" smtClean="0"/>
                        <a:t>350g  (1</a:t>
                      </a:r>
                      <a:r>
                        <a:rPr lang="ko-KR" altLang="en-US" sz="1100" baseline="0" dirty="0" smtClean="0"/>
                        <a:t>평방미터당 </a:t>
                      </a:r>
                      <a:r>
                        <a:rPr lang="en-US" altLang="ko-KR" sz="1100" baseline="0" dirty="0" smtClean="0"/>
                        <a:t>1</a:t>
                      </a:r>
                      <a:r>
                        <a:rPr lang="ko-KR" altLang="en-US" sz="1100" baseline="0" dirty="0" smtClean="0"/>
                        <a:t>개</a:t>
                      </a:r>
                      <a:r>
                        <a:rPr lang="en-US" altLang="ko-KR" sz="1100" baseline="0" dirty="0" smtClean="0"/>
                        <a:t>)</a:t>
                      </a:r>
                      <a:endParaRPr lang="ko-KR" altLang="en-US" sz="110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49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º</a:t>
                      </a:r>
                      <a:r>
                        <a:rPr lang="ko-KR" altLang="en-US" sz="1100" baseline="0" dirty="0" smtClean="0"/>
                        <a:t> 탈취가 필요한 장소에 </a:t>
                      </a:r>
                      <a:r>
                        <a:rPr lang="en-US" altLang="ko-KR" sz="1100" baseline="0" dirty="0" smtClean="0"/>
                        <a:t>1</a:t>
                      </a:r>
                      <a:r>
                        <a:rPr lang="ko-KR" altLang="en-US" sz="1100" baseline="0" dirty="0" smtClean="0"/>
                        <a:t>개월 사용 후 물에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dirty="0" smtClean="0"/>
                        <a:t>  </a:t>
                      </a:r>
                      <a:r>
                        <a:rPr lang="ko-KR" altLang="en-US" sz="1100" dirty="0" err="1" smtClean="0"/>
                        <a:t>세척후</a:t>
                      </a:r>
                      <a:r>
                        <a:rPr lang="ko-KR" altLang="en-US" sz="1100" dirty="0" smtClean="0"/>
                        <a:t> 말려 재사용 가능하며</a:t>
                      </a:r>
                      <a:r>
                        <a:rPr lang="en-US" altLang="ko-KR" sz="1100" dirty="0" smtClean="0"/>
                        <a:t>, </a:t>
                      </a:r>
                      <a:r>
                        <a:rPr lang="ko-KR" altLang="en-US" sz="1100" dirty="0" smtClean="0"/>
                        <a:t>화분</a:t>
                      </a:r>
                      <a:r>
                        <a:rPr lang="en-US" altLang="ko-KR" sz="1100" dirty="0" smtClean="0"/>
                        <a:t>,</a:t>
                      </a:r>
                      <a:r>
                        <a:rPr lang="en-US" altLang="ko-KR" sz="1100" baseline="0" dirty="0" smtClean="0"/>
                        <a:t> </a:t>
                      </a:r>
                      <a:r>
                        <a:rPr lang="ko-KR" altLang="en-US" sz="1100" baseline="0" dirty="0" smtClean="0"/>
                        <a:t>어항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ko-KR" altLang="en-US" sz="1100" baseline="0" dirty="0" smtClean="0"/>
                        <a:t>  등에 뿌리면 토양 개량 및 성장에 도움을 </a:t>
                      </a:r>
                      <a:endParaRPr lang="en-US" altLang="ko-KR" sz="11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100" baseline="0" dirty="0" smtClean="0"/>
                        <a:t>  </a:t>
                      </a:r>
                      <a:r>
                        <a:rPr lang="ko-KR" altLang="en-US" sz="1100" baseline="0" dirty="0" smtClean="0"/>
                        <a:t>줍니다</a:t>
                      </a:r>
                      <a:r>
                        <a:rPr lang="en-US" altLang="ko-KR" sz="1100" baseline="0" dirty="0" smtClean="0"/>
                        <a:t>.</a:t>
                      </a:r>
                      <a:endParaRPr lang="ko-KR" altLang="en-US" sz="11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785786" y="1857364"/>
            <a:ext cx="3571900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>
                <a:solidFill>
                  <a:srgbClr val="660033"/>
                </a:solidFill>
              </a:rPr>
              <a:t>크린에어</a:t>
            </a:r>
            <a:endParaRPr lang="ko-KR" altLang="en-US" sz="2000" b="1" dirty="0" smtClean="0">
              <a:solidFill>
                <a:srgbClr val="66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7" y="1714488"/>
            <a:ext cx="364333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643182"/>
            <a:ext cx="2928958" cy="353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0"/>
          <p:cNvGrpSpPr/>
          <p:nvPr/>
        </p:nvGrpSpPr>
        <p:grpSpPr>
          <a:xfrm>
            <a:off x="670840" y="5259774"/>
            <a:ext cx="7143800" cy="1241060"/>
            <a:chOff x="1214414" y="2038641"/>
            <a:chExt cx="7143800" cy="1241060"/>
          </a:xfrm>
        </p:grpSpPr>
        <p:sp>
          <p:nvSpPr>
            <p:cNvPr id="12" name="TextBox 11"/>
            <p:cNvSpPr txBox="1"/>
            <p:nvPr/>
          </p:nvSpPr>
          <p:spPr>
            <a:xfrm>
              <a:off x="2214546" y="2071678"/>
              <a:ext cx="6143668" cy="1208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12    2015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환경보전 유공 표창 수상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08    CGMP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에 준한 화장품 제조공장 확장 이전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08    Granted a patent(10-1547190) :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고로쇠 수액을 함유하는 나노 액정 캐리어 및 그의 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                                                  제조방법 특허등록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01    Granted a patent(10-1482616) :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비파추출물을 함유한 염모제용 조성물 및 그에 의해 제조된 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                     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	       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염모제 특허등록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제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10-1482616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호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)</a:t>
              </a:r>
              <a:endParaRPr lang="ko-KR" altLang="en-US" sz="105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4414" y="2038641"/>
              <a:ext cx="1028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2015</a:t>
              </a:r>
              <a:endParaRPr lang="ko-KR" altLang="en-US" sz="2400" dirty="0">
                <a:latin typeface="+mj-ea"/>
                <a:ea typeface="+mj-ea"/>
              </a:endParaRPr>
            </a:p>
          </p:txBody>
        </p:sp>
      </p:grpSp>
      <p:grpSp>
        <p:nvGrpSpPr>
          <p:cNvPr id="3" name="그룹 19"/>
          <p:cNvGrpSpPr/>
          <p:nvPr/>
        </p:nvGrpSpPr>
        <p:grpSpPr>
          <a:xfrm>
            <a:off x="670840" y="4589301"/>
            <a:ext cx="5643602" cy="670473"/>
            <a:chOff x="1214414" y="1395699"/>
            <a:chExt cx="5643602" cy="670473"/>
          </a:xfrm>
        </p:grpSpPr>
        <p:sp>
          <p:nvSpPr>
            <p:cNvPr id="16" name="TextBox 15"/>
            <p:cNvSpPr txBox="1"/>
            <p:nvPr/>
          </p:nvSpPr>
          <p:spPr>
            <a:xfrm>
              <a:off x="1214414" y="1395699"/>
              <a:ext cx="1071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2016</a:t>
              </a:r>
              <a:endParaRPr lang="ko-KR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14546" y="1435230"/>
              <a:ext cx="464347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11     BDIH COSMOS-standard CHOBS 24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개 제품 인증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10  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비건 인증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(Vegan Trademark Certificate) - CHOBS - 24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종 제품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03     ISO 22716:2007-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국제 우수화장품 제조 및 품질관리 기준 인증을 획득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" name="그룹 22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24" name="직사각형 23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" name="직사각형 26"/>
          <p:cNvSpPr/>
          <p:nvPr/>
        </p:nvSpPr>
        <p:spPr>
          <a:xfrm flipH="1">
            <a:off x="1571599" y="1461773"/>
            <a:ext cx="45719" cy="5181937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내용 개체 틀 10"/>
          <p:cNvSpPr txBox="1">
            <a:spLocks/>
          </p:cNvSpPr>
          <p:nvPr/>
        </p:nvSpPr>
        <p:spPr>
          <a:xfrm>
            <a:off x="71406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b="1" dirty="0" smtClean="0">
                <a:latin typeface="+mn-ea"/>
              </a:rPr>
              <a:t> 2)</a:t>
            </a:r>
            <a:r>
              <a:rPr kumimoji="0" lang="ko-KR" altLang="en-US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회사 연혁</a:t>
            </a: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5" name="내용 개체 틀 10"/>
          <p:cNvSpPr txBox="1">
            <a:spLocks/>
          </p:cNvSpPr>
          <p:nvPr/>
        </p:nvSpPr>
        <p:spPr>
          <a:xfrm>
            <a:off x="214282" y="928670"/>
            <a:ext cx="3571900" cy="285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kumimoji="0" lang="en-US" altLang="ko-KR" sz="12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lang="ko-KR" altLang="en-US" sz="1200" b="1" dirty="0" smtClean="0">
                <a:latin typeface="+mn-ea"/>
              </a:rPr>
              <a:t>■ 주요 기업 연혁 및 수상경력</a:t>
            </a:r>
            <a:endParaRPr lang="en-US" altLang="ko-KR" sz="12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12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" name="그룹 38"/>
          <p:cNvGrpSpPr/>
          <p:nvPr/>
        </p:nvGrpSpPr>
        <p:grpSpPr>
          <a:xfrm>
            <a:off x="670840" y="3831014"/>
            <a:ext cx="6758680" cy="785818"/>
            <a:chOff x="642910" y="1324261"/>
            <a:chExt cx="6758680" cy="785818"/>
          </a:xfrm>
        </p:grpSpPr>
        <p:sp>
          <p:nvSpPr>
            <p:cNvPr id="30" name="직사각형 29"/>
            <p:cNvSpPr/>
            <p:nvPr/>
          </p:nvSpPr>
          <p:spPr>
            <a:xfrm>
              <a:off x="642910" y="1324261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</a:rPr>
                <a:t>2017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1643042" y="1671497"/>
              <a:ext cx="4572000" cy="4385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05    CHOBS(</a:t>
              </a:r>
              <a:r>
                <a:rPr lang="ko-KR" altLang="en-US" sz="1000" b="1" dirty="0" err="1" smtClean="0">
                  <a:solidFill>
                    <a:prstClr val="white">
                      <a:lumMod val="50000"/>
                    </a:prstClr>
                  </a:solidFill>
                </a:rPr>
                <a:t>찹스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 24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종 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HALAL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인증 획득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(ESMA,</a:t>
              </a:r>
              <a:r>
                <a:rPr lang="ko-KR" altLang="en-US" sz="1000" b="1" dirty="0" err="1" smtClean="0">
                  <a:solidFill>
                    <a:prstClr val="white">
                      <a:lumMod val="50000"/>
                    </a:prstClr>
                  </a:solidFill>
                </a:rPr>
                <a:t>아랍에미레이트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04   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규제개혁추진에 대한 표창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대통령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643042" y="1324261"/>
              <a:ext cx="5758548" cy="43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09    CHOBS(</a:t>
              </a:r>
              <a:r>
                <a:rPr lang="ko-KR" altLang="en-US" sz="1000" b="1" dirty="0" err="1" smtClean="0">
                  <a:solidFill>
                    <a:prstClr val="white">
                      <a:lumMod val="50000"/>
                    </a:prstClr>
                  </a:solidFill>
                </a:rPr>
                <a:t>찹스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 24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종 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CPNP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 등록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유럽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08    2017</a:t>
              </a:r>
              <a:r>
                <a:rPr lang="ko-KR" altLang="en-US" sz="1000" b="1" dirty="0" err="1" smtClean="0">
                  <a:solidFill>
                    <a:prstClr val="white">
                      <a:lumMod val="50000"/>
                    </a:prstClr>
                  </a:solidFill>
                </a:rPr>
                <a:t>하이서울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 우수 상품 브랜드 </a:t>
              </a:r>
              <a:r>
                <a:rPr lang="ko-KR" altLang="en-US" sz="1000" b="1" dirty="0" err="1" smtClean="0">
                  <a:solidFill>
                    <a:prstClr val="white">
                      <a:lumMod val="50000"/>
                    </a:prstClr>
                  </a:solidFill>
                </a:rPr>
                <a:t>어워드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 선정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서울산업진흥원 유통브랜드 선정위원장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</p:txBody>
        </p:sp>
      </p:grpSp>
      <p:grpSp>
        <p:nvGrpSpPr>
          <p:cNvPr id="7" name="그룹 41"/>
          <p:cNvGrpSpPr/>
          <p:nvPr/>
        </p:nvGrpSpPr>
        <p:grpSpPr>
          <a:xfrm>
            <a:off x="670840" y="2936274"/>
            <a:ext cx="7286676" cy="894740"/>
            <a:chOff x="670840" y="2784198"/>
            <a:chExt cx="7286676" cy="894740"/>
          </a:xfrm>
        </p:grpSpPr>
        <p:sp>
          <p:nvSpPr>
            <p:cNvPr id="40" name="직사각형 39"/>
            <p:cNvSpPr/>
            <p:nvPr/>
          </p:nvSpPr>
          <p:spPr>
            <a:xfrm>
              <a:off x="670840" y="2784198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</a:rPr>
                <a:t>2018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670972" y="2855636"/>
              <a:ext cx="6286544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>
                <a:spcAft>
                  <a:spcPts val="300"/>
                </a:spcAft>
                <a:buAutoNum type="arabicPlain" startAt="12"/>
              </a:pP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 경기도 유망중소기업 인증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제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2018-116)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12  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우수농업기술의 사업화 표창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농촌진흥청장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10  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중소기업 수출지원센터 해외규격인증 컨설팅기관 등록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(2951113241880)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04    USDA-NOP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인증 획득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립밤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4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종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,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베이비밤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,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알로에겔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,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오일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3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종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,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에센스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5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종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,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마스크팩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5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종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,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미스트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3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종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</p:txBody>
        </p:sp>
      </p:grpSp>
      <p:grpSp>
        <p:nvGrpSpPr>
          <p:cNvPr id="8" name="그룹 42"/>
          <p:cNvGrpSpPr/>
          <p:nvPr/>
        </p:nvGrpSpPr>
        <p:grpSpPr>
          <a:xfrm>
            <a:off x="714348" y="1902188"/>
            <a:ext cx="7694759" cy="1081737"/>
            <a:chOff x="668323" y="1291224"/>
            <a:chExt cx="5225817" cy="1081737"/>
          </a:xfrm>
        </p:grpSpPr>
        <p:sp>
          <p:nvSpPr>
            <p:cNvPr id="44" name="직사각형 43"/>
            <p:cNvSpPr/>
            <p:nvPr/>
          </p:nvSpPr>
          <p:spPr>
            <a:xfrm>
              <a:off x="668323" y="1291224"/>
              <a:ext cx="6053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</a:rPr>
                <a:t>2019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322139" y="1357298"/>
              <a:ext cx="4572001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12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  경기 우수 벤처기업 표창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중소벤처기업부장관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12  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제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26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회 기업혁신대상 수상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대한상공회의소 회장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09   [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특허출원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]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고온진공증류 추출법으로 제조된 인삼추출물을 함유하는 화장료 조성물</a:t>
              </a:r>
              <a:endParaRPr lang="en-US" altLang="ko-KR" sz="1000" b="1" dirty="0" smtClean="0">
                <a:solidFill>
                  <a:prstClr val="white">
                    <a:lumMod val="50000"/>
                  </a:prstClr>
                </a:solidFill>
              </a:endParaRP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08   2019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대한민국 유기농 스타상품 경진대회 금상 수상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농림축산식품부장관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)</a:t>
              </a:r>
            </a:p>
            <a:p>
              <a:pPr marL="228600" lvl="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03   </a:t>
              </a:r>
              <a:r>
                <a:rPr lang="ko-KR" altLang="en-US" sz="1000" b="1" dirty="0" smtClean="0">
                  <a:solidFill>
                    <a:prstClr val="white">
                      <a:lumMod val="50000"/>
                    </a:prstClr>
                  </a:solidFill>
                </a:rPr>
                <a:t>고온진공 추출방식의 원액 추출물 제조방법 및 이에 의해 제조된 원액 추출물 특허등록</a:t>
              </a:r>
              <a:r>
                <a:rPr lang="en-US" altLang="ko-KR" sz="1000" b="1" dirty="0" smtClean="0">
                  <a:solidFill>
                    <a:prstClr val="white">
                      <a:lumMod val="50000"/>
                    </a:prstClr>
                  </a:solidFill>
                </a:rPr>
                <a:t>(10-1965178)</a:t>
              </a:r>
            </a:p>
          </p:txBody>
        </p:sp>
      </p:grpSp>
      <p:grpSp>
        <p:nvGrpSpPr>
          <p:cNvPr id="28" name="그룹 19"/>
          <p:cNvGrpSpPr/>
          <p:nvPr/>
        </p:nvGrpSpPr>
        <p:grpSpPr>
          <a:xfrm>
            <a:off x="714348" y="1357298"/>
            <a:ext cx="5643602" cy="461665"/>
            <a:chOff x="1214414" y="1395699"/>
            <a:chExt cx="5643602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14414" y="1395699"/>
              <a:ext cx="1071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2020</a:t>
              </a:r>
              <a:endParaRPr lang="ko-KR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14546" y="1506668"/>
              <a:ext cx="46434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07 2020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년 경기도 노동안전보건 우수기업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인증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5"/>
          <a:ext cx="8429684" cy="5705511"/>
        </p:xfrm>
        <a:graphic>
          <a:graphicData uri="http://schemas.openxmlformats.org/drawingml/2006/table">
            <a:tbl>
              <a:tblPr/>
              <a:tblGrid>
                <a:gridCol w="4500594"/>
                <a:gridCol w="714380"/>
                <a:gridCol w="3214710"/>
              </a:tblGrid>
              <a:tr h="503514">
                <a:tc rowSpan="4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dirty="0" smtClean="0"/>
                        <a:t>º </a:t>
                      </a:r>
                      <a:r>
                        <a:rPr lang="ko-KR" altLang="en-US" sz="1000" dirty="0" smtClean="0"/>
                        <a:t>환경표지인증 제품 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제</a:t>
                      </a:r>
                      <a:r>
                        <a:rPr lang="en-US" altLang="ko-KR" sz="1000" dirty="0" smtClean="0"/>
                        <a:t>7359</a:t>
                      </a:r>
                      <a:r>
                        <a:rPr lang="ko-KR" altLang="en-US" sz="1000" dirty="0" smtClean="0"/>
                        <a:t>호</a:t>
                      </a:r>
                      <a:r>
                        <a:rPr lang="en-US" altLang="ko-KR" sz="1000" dirty="0" smtClean="0"/>
                        <a:t>)</a:t>
                      </a:r>
                      <a:endParaRPr lang="en-US" altLang="ko-KR" sz="10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84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묵은때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기름때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찌든때도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원색에 손상을 주지 않고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세정이 가능합니다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브라운 운동에 의한 세제분자 에너지 운동으로 세척이 되는 원리 입니다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(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발명특허 제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10-0802568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호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거품이 적어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쉽게 닦아 낼 수 있어 수질오염을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예방하는 동시에 생분해성도 우수합니다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천연 허브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다용도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솔잎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욕실용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페퍼민트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에센셜오일을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사용하였습니다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식물성 지방산을 주원료로 한 클리너로 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환경표지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인증을 획득하였습니다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596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º</a:t>
                      </a:r>
                      <a:r>
                        <a:rPr lang="ko-KR" altLang="en-US" sz="1000" baseline="0" dirty="0" smtClean="0"/>
                        <a:t> 각 </a:t>
                      </a:r>
                      <a:r>
                        <a:rPr lang="en-US" altLang="ko-KR" sz="1000" dirty="0" smtClean="0"/>
                        <a:t>500ml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260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오염 정도에 따라 </a:t>
                      </a:r>
                      <a:r>
                        <a:rPr lang="en-US" altLang="ko-KR" sz="1000" baseline="0" dirty="0" smtClean="0"/>
                        <a:t>1~2</a:t>
                      </a:r>
                      <a:r>
                        <a:rPr lang="ko-KR" altLang="en-US" sz="1000" baseline="0" dirty="0" smtClean="0"/>
                        <a:t>회 분사 후 </a:t>
                      </a:r>
                      <a:r>
                        <a:rPr lang="ko-KR" altLang="en-US" sz="1000" baseline="0" dirty="0" err="1" smtClean="0"/>
                        <a:t>마른천</a:t>
                      </a:r>
                      <a:r>
                        <a:rPr lang="ko-KR" altLang="en-US" sz="1000" baseline="0" dirty="0" smtClean="0"/>
                        <a:t> 또는 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smtClean="0"/>
                        <a:t>스폰지나 수세미 등으로  닦아내십시오</a:t>
                      </a:r>
                      <a:r>
                        <a:rPr lang="en-US" altLang="ko-KR" sz="1000" baseline="0" dirty="0" smtClean="0"/>
                        <a:t>.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닦고자 하는 물체에 약 </a:t>
                      </a:r>
                      <a:r>
                        <a:rPr lang="en-US" altLang="ko-KR" sz="1000" baseline="0" dirty="0" smtClean="0"/>
                        <a:t>20~30cm </a:t>
                      </a:r>
                      <a:r>
                        <a:rPr lang="ko-KR" altLang="en-US" sz="1000" baseline="0" dirty="0" smtClean="0"/>
                        <a:t>거리에서 분사한 후</a:t>
                      </a:r>
                      <a:endParaRPr lang="en-US" altLang="ko-KR" sz="1000" baseline="0" dirty="0" smtClean="0"/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1</a:t>
                      </a:r>
                      <a:r>
                        <a:rPr lang="ko-KR" altLang="en-US" sz="1000" baseline="0" dirty="0" smtClean="0"/>
                        <a:t>분여 가량 지나면 닦아주시면 됩니다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714348" y="1714488"/>
            <a:ext cx="3786214" cy="500066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친환경 다용도 클리너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571744"/>
            <a:ext cx="343000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000239"/>
            <a:ext cx="1219444" cy="8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2000240"/>
            <a:ext cx="121444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2928934"/>
            <a:ext cx="121444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2892299"/>
            <a:ext cx="1238250" cy="96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직선 화살표 연결선 14"/>
          <p:cNvCxnSpPr/>
          <p:nvPr/>
        </p:nvCxnSpPr>
        <p:spPr>
          <a:xfrm>
            <a:off x="6929454" y="2428868"/>
            <a:ext cx="285752" cy="1588"/>
          </a:xfrm>
          <a:prstGeom prst="straightConnector1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8429652" y="2428868"/>
            <a:ext cx="285752" cy="1588"/>
          </a:xfrm>
          <a:prstGeom prst="straightConnector1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6929454" y="3357562"/>
            <a:ext cx="285752" cy="1588"/>
          </a:xfrm>
          <a:prstGeom prst="straightConnector1">
            <a:avLst/>
          </a:prstGeom>
          <a:ln w="412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3" y="743098"/>
            <a:ext cx="1500166" cy="91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5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7" name="직사각형 6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357158" y="785795"/>
          <a:ext cx="8429684" cy="5715038"/>
        </p:xfrm>
        <a:graphic>
          <a:graphicData uri="http://schemas.openxmlformats.org/drawingml/2006/table">
            <a:tbl>
              <a:tblPr/>
              <a:tblGrid>
                <a:gridCol w="4500594"/>
                <a:gridCol w="785818"/>
                <a:gridCol w="3143272"/>
              </a:tblGrid>
              <a:tr h="749739">
                <a:tc rowSpan="5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mpd="sng">
                      <a:noFill/>
                      <a:prstDash val="soli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인증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비파추출물을함유한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염모제용 조성물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및 그에 의해 제조된 염모제 특허등록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10-1482616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호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0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5837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상품 특징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20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분의 염색으로 새치 모발에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활력있는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색을 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비파추출물과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상백피추출물로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염색하는 동안의 </a:t>
                      </a:r>
                      <a:endParaRPr lang="en-US" altLang="ko-KR" sz="10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모발손상을 최소화 해주는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염모제 입니다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08000" marR="0" indent="-4572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암모니아 성분이 없이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제주산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동백오일을 함유하여 </a:t>
                      </a:r>
                      <a:r>
                        <a:rPr lang="ko-KR" alt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머리결을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건강하게  염색해줍니다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440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주요 원료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올리브오일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err="1" smtClean="0"/>
                        <a:t>로즈마리추출물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err="1" smtClean="0"/>
                        <a:t>상백피추출물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상심자추출물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err="1" smtClean="0"/>
                        <a:t>제주산</a:t>
                      </a:r>
                      <a:r>
                        <a:rPr lang="ko-KR" altLang="en-US" sz="1000" baseline="0" dirty="0" smtClean="0"/>
                        <a:t> 동백오일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창포추출물</a:t>
                      </a:r>
                      <a:r>
                        <a:rPr lang="en-US" altLang="ko-KR" sz="1000" baseline="0" dirty="0" smtClean="0"/>
                        <a:t>,</a:t>
                      </a:r>
                    </a:p>
                    <a:p>
                      <a:pPr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</a:t>
                      </a:r>
                      <a:r>
                        <a:rPr lang="ko-KR" altLang="en-US" sz="1000" baseline="0" dirty="0" err="1" smtClean="0"/>
                        <a:t>비파나무잎추출물등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1879">
                <a:tc v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 marL="18000" marR="18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/>
                        <a:t>용량</a:t>
                      </a:r>
                      <a:endParaRPr lang="ko-KR" altLang="en-US" sz="1100" b="1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염모제</a:t>
                      </a:r>
                      <a:r>
                        <a:rPr lang="en-US" altLang="ko-KR" sz="1000" baseline="0" dirty="0" smtClean="0"/>
                        <a:t>– 20mlx3</a:t>
                      </a:r>
                      <a:r>
                        <a:rPr lang="ko-KR" altLang="en-US" sz="1000" baseline="0" dirty="0" smtClean="0"/>
                        <a:t>개 </a:t>
                      </a:r>
                      <a:r>
                        <a:rPr lang="en-US" altLang="ko-KR" sz="1000" baseline="0" dirty="0" smtClean="0"/>
                        <a:t>/ </a:t>
                      </a:r>
                      <a:r>
                        <a:rPr lang="ko-KR" altLang="en-US" sz="1000" baseline="0" dirty="0" smtClean="0"/>
                        <a:t>산화제</a:t>
                      </a:r>
                      <a:r>
                        <a:rPr lang="en-US" altLang="ko-KR" sz="1000" baseline="0" dirty="0" smtClean="0"/>
                        <a:t> - 20mlx3</a:t>
                      </a:r>
                      <a:r>
                        <a:rPr lang="ko-KR" altLang="en-US" sz="1000" baseline="0" dirty="0" smtClean="0"/>
                        <a:t>개</a:t>
                      </a:r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  <a:p>
                      <a:pPr latinLnBrk="1"/>
                      <a:endParaRPr lang="en-US" altLang="ko-KR" sz="1000" baseline="0" dirty="0" smtClean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61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/>
                        <a:t>사용법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indent="-457200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err="1" smtClean="0"/>
                        <a:t>염모제와</a:t>
                      </a:r>
                      <a:r>
                        <a:rPr lang="ko-KR" altLang="en-US" sz="1000" baseline="0" dirty="0" smtClean="0"/>
                        <a:t> 산화제를 골고루 섞어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줍니다</a:t>
                      </a:r>
                      <a:r>
                        <a:rPr lang="en-US" altLang="ko-KR" sz="1000" baseline="0" dirty="0" smtClean="0"/>
                        <a:t>.</a:t>
                      </a:r>
                    </a:p>
                    <a:p>
                      <a:pPr marL="108000" indent="-457200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다음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뿌리부터 끝까지 꼼꼼히 도포 해줍니다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108000" indent="-457200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  20</a:t>
                      </a:r>
                      <a:r>
                        <a:rPr lang="ko-KR" altLang="en-US" sz="1000" baseline="0" dirty="0" smtClean="0"/>
                        <a:t>분 동안 머리에 작용하도록 유지시켜줍니다</a:t>
                      </a:r>
                      <a:r>
                        <a:rPr lang="en-US" altLang="ko-KR" sz="1000" baseline="0" dirty="0" smtClean="0"/>
                        <a:t>. </a:t>
                      </a:r>
                    </a:p>
                    <a:p>
                      <a:pPr marL="108000" indent="-457200" latinLnBrk="1">
                        <a:spcAft>
                          <a:spcPts val="300"/>
                        </a:spcAft>
                      </a:pPr>
                      <a:r>
                        <a:rPr lang="en-US" altLang="ko-KR" sz="1000" baseline="0" dirty="0" smtClean="0"/>
                        <a:t>º </a:t>
                      </a:r>
                      <a:r>
                        <a:rPr lang="ko-KR" altLang="en-US" sz="1000" baseline="0" dirty="0" smtClean="0"/>
                        <a:t>마지막으로 물로 충분히 씻어 냅니다</a:t>
                      </a:r>
                      <a:r>
                        <a:rPr lang="en-US" altLang="ko-KR" sz="1000" baseline="0" dirty="0" smtClean="0"/>
                        <a:t>.</a:t>
                      </a:r>
                      <a:endParaRPr lang="ko-KR" altLang="en-US" sz="1000" dirty="0"/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785786" y="1714488"/>
            <a:ext cx="3571900" cy="571504"/>
          </a:xfrm>
          <a:prstGeom prst="rect">
            <a:avLst/>
          </a:prstGeom>
          <a:solidFill>
            <a:schemeClr val="accent5">
              <a:lumMod val="20000"/>
              <a:lumOff val="8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rgbClr val="660033"/>
                </a:solidFill>
              </a:rPr>
              <a:t>비파 헤어 컬러 크림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571744"/>
            <a:ext cx="34149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571876"/>
            <a:ext cx="1454872" cy="191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7" y="3500438"/>
            <a:ext cx="1560476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500298" y="2571744"/>
            <a:ext cx="429476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000" b="1" dirty="0" smtClean="0"/>
              <a:t>감 사 합 </a:t>
            </a:r>
            <a:r>
              <a:rPr lang="ko-KR" altLang="en-US" sz="5000" b="1" dirty="0" err="1" smtClean="0"/>
              <a:t>니</a:t>
            </a:r>
            <a:r>
              <a:rPr lang="ko-KR" altLang="en-US" sz="5000" b="1" dirty="0" smtClean="0"/>
              <a:t> 다</a:t>
            </a:r>
            <a:endParaRPr lang="en-US" altLang="ko-KR" sz="5000" b="1" dirty="0" smtClean="0"/>
          </a:p>
        </p:txBody>
      </p:sp>
      <p:grpSp>
        <p:nvGrpSpPr>
          <p:cNvPr id="9" name="그룹 8"/>
          <p:cNvGrpSpPr/>
          <p:nvPr/>
        </p:nvGrpSpPr>
        <p:grpSpPr>
          <a:xfrm>
            <a:off x="-32" y="500042"/>
            <a:ext cx="9144000" cy="142876"/>
            <a:chOff x="3500430" y="1428736"/>
            <a:chExt cx="5214974" cy="357190"/>
          </a:xfrm>
        </p:grpSpPr>
        <p:sp>
          <p:nvSpPr>
            <p:cNvPr id="10" name="직사각형 9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0" y="6000768"/>
            <a:ext cx="8072462" cy="748546"/>
            <a:chOff x="0" y="6000768"/>
            <a:chExt cx="8072462" cy="74854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000768"/>
              <a:ext cx="2925665" cy="714380"/>
            </a:xfrm>
            <a:prstGeom prst="rect">
              <a:avLst/>
            </a:prstGeom>
            <a:solidFill>
              <a:srgbClr val="F1F6D6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2786050" y="6072206"/>
              <a:ext cx="528641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ko-KR" altLang="en-US" sz="1100" b="1" dirty="0" smtClean="0">
                  <a:latin typeface="+mn-ea"/>
                </a:rPr>
                <a:t>경기 안양시 동안구 벌말로 </a:t>
              </a:r>
              <a:r>
                <a:rPr lang="en-US" altLang="ko-KR" sz="1100" b="1" dirty="0" smtClean="0">
                  <a:latin typeface="+mn-ea"/>
                </a:rPr>
                <a:t>126, 218</a:t>
              </a:r>
              <a:r>
                <a:rPr lang="ko-KR" altLang="en-US" sz="1100" b="1" dirty="0" smtClean="0">
                  <a:latin typeface="+mn-ea"/>
                </a:rPr>
                <a:t>호</a:t>
              </a:r>
              <a:r>
                <a:rPr lang="en-US" altLang="ko-KR" sz="1100" b="1" dirty="0" smtClean="0">
                  <a:latin typeface="+mn-ea"/>
                </a:rPr>
                <a:t>~222</a:t>
              </a:r>
              <a:r>
                <a:rPr lang="ko-KR" altLang="en-US" sz="1100" b="1" dirty="0" smtClean="0">
                  <a:latin typeface="+mn-ea"/>
                </a:rPr>
                <a:t>호</a:t>
              </a:r>
              <a:r>
                <a:rPr lang="en-US" altLang="ko-KR" sz="1100" b="1" dirty="0" smtClean="0">
                  <a:latin typeface="+mn-ea"/>
                </a:rPr>
                <a:t>,226</a:t>
              </a:r>
              <a:r>
                <a:rPr lang="ko-KR" altLang="en-US" sz="1100" b="1" dirty="0" smtClean="0">
                  <a:latin typeface="+mn-ea"/>
                </a:rPr>
                <a:t>호</a:t>
              </a:r>
              <a:r>
                <a:rPr lang="en-US" altLang="ko-KR" sz="1100" b="1" dirty="0" smtClean="0">
                  <a:latin typeface="+mn-ea"/>
                </a:rPr>
                <a:t>(</a:t>
              </a:r>
              <a:r>
                <a:rPr lang="ko-KR" altLang="en-US" sz="1100" b="1" dirty="0" smtClean="0">
                  <a:latin typeface="+mn-ea"/>
                </a:rPr>
                <a:t>평촌오비즈타워</a:t>
              </a:r>
              <a:r>
                <a:rPr lang="en-US" altLang="ko-KR" sz="1100" b="1" dirty="0" smtClean="0">
                  <a:latin typeface="+mn-ea"/>
                </a:rPr>
                <a:t>)   </a:t>
              </a:r>
            </a:p>
            <a:p>
              <a:pPr>
                <a:spcAft>
                  <a:spcPts val="300"/>
                </a:spcAft>
              </a:pPr>
              <a:r>
                <a:rPr lang="en-US" altLang="ko-KR" sz="1100" b="1" dirty="0" smtClean="0">
                  <a:latin typeface="+mn-ea"/>
                </a:rPr>
                <a:t>Tel 070.8670.2389   F  031.476.2666  e-mail chsale02@chharmony.co.kr</a:t>
              </a:r>
            </a:p>
            <a:p>
              <a:pPr>
                <a:spcAft>
                  <a:spcPts val="300"/>
                </a:spcAft>
              </a:pPr>
              <a:r>
                <a:rPr lang="en-US" altLang="ko-KR" sz="1100" b="1" dirty="0" smtClean="0">
                  <a:latin typeface="+mn-ea"/>
                </a:rPr>
                <a:t> www.chharmony.com</a:t>
              </a:r>
              <a:endParaRPr lang="ko-KR" altLang="en-US" sz="1100" b="1" dirty="0" smtClean="0"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16"/>
          <p:cNvGrpSpPr/>
          <p:nvPr/>
        </p:nvGrpSpPr>
        <p:grpSpPr>
          <a:xfrm>
            <a:off x="571472" y="3218205"/>
            <a:ext cx="7000924" cy="1068051"/>
            <a:chOff x="614104" y="4357694"/>
            <a:chExt cx="5589435" cy="1068051"/>
          </a:xfrm>
        </p:grpSpPr>
        <p:sp>
          <p:nvSpPr>
            <p:cNvPr id="18" name="직사각형 17"/>
            <p:cNvSpPr/>
            <p:nvPr/>
          </p:nvSpPr>
          <p:spPr>
            <a:xfrm>
              <a:off x="614104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2011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412595" y="4410082"/>
              <a:ext cx="47909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12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제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7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회 대한민국 환경대전 친환경 부분 지키미대상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씨에이치트레이딩 수상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11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환경마크제품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4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종 그린카드 포인트 제공 환경산업기술원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,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비씨카드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MOU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체결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10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올해의 녹색상품 선정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올녹상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) 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자연으로 친환경 종이호일 본상수상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09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세계 유기농 박람회 참가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04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씨에이치 트레이딩 화장품 제조업 신고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/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공장등록 완료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</p:txBody>
        </p:sp>
      </p:grpSp>
      <p:grpSp>
        <p:nvGrpSpPr>
          <p:cNvPr id="4" name="그룹 20"/>
          <p:cNvGrpSpPr/>
          <p:nvPr/>
        </p:nvGrpSpPr>
        <p:grpSpPr>
          <a:xfrm>
            <a:off x="571472" y="4214818"/>
            <a:ext cx="6929486" cy="461665"/>
            <a:chOff x="571456" y="4396095"/>
            <a:chExt cx="6929486" cy="461665"/>
          </a:xfrm>
        </p:grpSpPr>
        <p:sp>
          <p:nvSpPr>
            <p:cNvPr id="22" name="직사각형 21"/>
            <p:cNvSpPr/>
            <p:nvPr/>
          </p:nvSpPr>
          <p:spPr>
            <a:xfrm>
              <a:off x="571456" y="4396095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2010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571604" y="4490687"/>
              <a:ext cx="592933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07 	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제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회 유기가공상품 품평회 동상 수상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자연으로 유기농 마스크팩 쌀겨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</p:txBody>
        </p:sp>
      </p:grpSp>
      <p:grpSp>
        <p:nvGrpSpPr>
          <p:cNvPr id="5" name="그룹 23"/>
          <p:cNvGrpSpPr/>
          <p:nvPr/>
        </p:nvGrpSpPr>
        <p:grpSpPr>
          <a:xfrm>
            <a:off x="571472" y="4509737"/>
            <a:ext cx="6929470" cy="490899"/>
            <a:chOff x="571472" y="4319293"/>
            <a:chExt cx="6929470" cy="490899"/>
          </a:xfrm>
        </p:grpSpPr>
        <p:sp>
          <p:nvSpPr>
            <p:cNvPr id="25" name="직사각형 24"/>
            <p:cNvSpPr/>
            <p:nvPr/>
          </p:nvSpPr>
          <p:spPr>
            <a:xfrm>
              <a:off x="571472" y="4319293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2009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571604" y="4410082"/>
              <a:ext cx="59293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03 	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제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7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회 대한민국 녹색에너지 우수기업 대상 선정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상품부분 </a:t>
              </a:r>
              <a:b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</a:b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자연으로 친환경 종이호일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-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생분해 수지 톱날 장착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)</a:t>
              </a:r>
            </a:p>
          </p:txBody>
        </p:sp>
      </p:grpSp>
      <p:sp>
        <p:nvSpPr>
          <p:cNvPr id="20" name="직사각형 19"/>
          <p:cNvSpPr/>
          <p:nvPr/>
        </p:nvSpPr>
        <p:spPr>
          <a:xfrm>
            <a:off x="1500166" y="1428736"/>
            <a:ext cx="45719" cy="5143536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" name="그룹 26"/>
          <p:cNvGrpSpPr/>
          <p:nvPr/>
        </p:nvGrpSpPr>
        <p:grpSpPr>
          <a:xfrm>
            <a:off x="571472" y="4932717"/>
            <a:ext cx="6929470" cy="1068051"/>
            <a:chOff x="571456" y="4357694"/>
            <a:chExt cx="6929470" cy="1068051"/>
          </a:xfrm>
        </p:grpSpPr>
        <p:sp>
          <p:nvSpPr>
            <p:cNvPr id="29" name="직사각형 28"/>
            <p:cNvSpPr/>
            <p:nvPr/>
          </p:nvSpPr>
          <p:spPr>
            <a:xfrm>
              <a:off x="571456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2008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571588" y="4410082"/>
              <a:ext cx="592933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  <a:buAutoNum type="arabicPlain" startAt="11"/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자연으로 친환경 종이호일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환경마크 인증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09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자연으로 친환경 신선롤백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,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신선백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환경마크 인증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03	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생분해수지 톱날장착 호일 케이스 실용신안출원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(20-2008-0003668)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01	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자연으로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- </a:t>
              </a:r>
              <a:r>
                <a:rPr lang="en-US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to the nature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브랜드 런칭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01	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자연으로 크린에어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KPS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마크 신고완료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</p:txBody>
        </p:sp>
      </p:grpSp>
      <p:grpSp>
        <p:nvGrpSpPr>
          <p:cNvPr id="7" name="그룹 30"/>
          <p:cNvGrpSpPr/>
          <p:nvPr/>
        </p:nvGrpSpPr>
        <p:grpSpPr>
          <a:xfrm>
            <a:off x="603767" y="5929330"/>
            <a:ext cx="6897191" cy="461665"/>
            <a:chOff x="675189" y="4357694"/>
            <a:chExt cx="6897191" cy="461665"/>
          </a:xfrm>
        </p:grpSpPr>
        <p:sp>
          <p:nvSpPr>
            <p:cNvPr id="32" name="직사각형 31"/>
            <p:cNvSpPr/>
            <p:nvPr/>
          </p:nvSpPr>
          <p:spPr>
            <a:xfrm>
              <a:off x="675189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2007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643042" y="4410082"/>
              <a:ext cx="592933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10 </a:t>
              </a:r>
              <a:r>
                <a:rPr lang="en-US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SILIDOR PARCHMET PAPER(SILLICONE COATED)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수입유통시작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06  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재단법인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)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한국유통물류진흥원 제조업체코드등록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</p:txBody>
        </p:sp>
      </p:grpSp>
      <p:grpSp>
        <p:nvGrpSpPr>
          <p:cNvPr id="8" name="그룹 33"/>
          <p:cNvGrpSpPr/>
          <p:nvPr/>
        </p:nvGrpSpPr>
        <p:grpSpPr>
          <a:xfrm>
            <a:off x="603767" y="6324921"/>
            <a:ext cx="6897175" cy="461665"/>
            <a:chOff x="603767" y="4357694"/>
            <a:chExt cx="6897175" cy="461665"/>
          </a:xfrm>
        </p:grpSpPr>
        <p:sp>
          <p:nvSpPr>
            <p:cNvPr id="35" name="직사각형 34"/>
            <p:cNvSpPr/>
            <p:nvPr/>
          </p:nvSpPr>
          <p:spPr>
            <a:xfrm>
              <a:off x="603767" y="4357694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2006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571604" y="4468663"/>
              <a:ext cx="592933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/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05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씨에이치 트레이딩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/ CH Trading Corp.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</a:rPr>
                <a:t>설립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내용 개체 틀 10"/>
          <p:cNvSpPr txBox="1">
            <a:spLocks/>
          </p:cNvSpPr>
          <p:nvPr/>
        </p:nvSpPr>
        <p:spPr>
          <a:xfrm>
            <a:off x="214282" y="928670"/>
            <a:ext cx="3571900" cy="285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kumimoji="0" lang="en-US" altLang="ko-KR" sz="1400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lang="ko-KR" altLang="en-US" sz="1000" b="1" dirty="0" smtClean="0">
                <a:latin typeface="+mn-ea"/>
              </a:rPr>
              <a:t>■ 주요 기업 연혁 및 수상경력</a:t>
            </a:r>
            <a:endParaRPr lang="en-US" altLang="ko-KR" sz="1400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sz="1400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7" name="내용 개체 틀 10"/>
          <p:cNvSpPr txBox="1">
            <a:spLocks/>
          </p:cNvSpPr>
          <p:nvPr/>
        </p:nvSpPr>
        <p:spPr>
          <a:xfrm>
            <a:off x="71406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b="1" dirty="0" smtClean="0">
                <a:latin typeface="+mn-ea"/>
              </a:rPr>
              <a:t> 2)</a:t>
            </a:r>
            <a:r>
              <a:rPr kumimoji="0" lang="ko-KR" altLang="en-US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회사 연혁</a:t>
            </a: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en-US" altLang="ko-KR" b="1" dirty="0" smtClean="0">
              <a:latin typeface="+mn-ea"/>
            </a:endParaRPr>
          </a:p>
          <a:p>
            <a:pPr lvl="0">
              <a:spcBef>
                <a:spcPct val="20000"/>
              </a:spcBef>
            </a:pP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9" name="그룹 27"/>
          <p:cNvGrpSpPr/>
          <p:nvPr/>
        </p:nvGrpSpPr>
        <p:grpSpPr>
          <a:xfrm>
            <a:off x="571472" y="1824522"/>
            <a:ext cx="6929486" cy="675784"/>
            <a:chOff x="642910" y="4396095"/>
            <a:chExt cx="6929486" cy="675784"/>
          </a:xfrm>
        </p:grpSpPr>
        <p:sp>
          <p:nvSpPr>
            <p:cNvPr id="38" name="직사각형 37"/>
            <p:cNvSpPr/>
            <p:nvPr/>
          </p:nvSpPr>
          <p:spPr>
            <a:xfrm>
              <a:off x="642910" y="4396095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2013</a:t>
              </a:r>
              <a:endParaRPr lang="ko-KR" alt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643058" y="4440937"/>
              <a:ext cx="5929338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09   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주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)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씨에이치하모니 기업부설 연구소 설립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인정번호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: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제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2013113945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호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)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06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주식회사 씨에이치하모니로 법인 전환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01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완도비파 웰빙상품화 사업단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MOU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체결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그룹 41"/>
          <p:cNvGrpSpPr/>
          <p:nvPr/>
        </p:nvGrpSpPr>
        <p:grpSpPr>
          <a:xfrm>
            <a:off x="571472" y="2423061"/>
            <a:ext cx="7072362" cy="863063"/>
            <a:chOff x="642910" y="4513498"/>
            <a:chExt cx="7072362" cy="863063"/>
          </a:xfrm>
        </p:grpSpPr>
        <p:sp>
          <p:nvSpPr>
            <p:cNvPr id="43" name="직사각형 42"/>
            <p:cNvSpPr/>
            <p:nvPr/>
          </p:nvSpPr>
          <p:spPr>
            <a:xfrm>
              <a:off x="642910" y="4513498"/>
              <a:ext cx="896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ko-KR" sz="2400" b="1" dirty="0" smtClean="0">
                  <a:solidFill>
                    <a:srgbClr val="4BACC6"/>
                  </a:solidFill>
                </a:rPr>
                <a:t>2012</a:t>
              </a:r>
              <a:endParaRPr lang="ko-KR" altLang="en-US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1643042" y="4553259"/>
              <a:ext cx="6072230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10    2012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년 올녹상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올해의 녹색상품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)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수상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-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자연으로 친환경 수세미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,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자연으로 친환경 다용도 클리너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09    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주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)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올가훌푸드 마스크팩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3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종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(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콜라겐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,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쌀겨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,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알로에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)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생산 공급시작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07  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유기농 기능성 하이드로겔 마스크팩 연구개발 시작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06 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j-ea"/>
                </a:rPr>
                <a:t>자연으로 친환경 수세미 브라질 수출시작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34" name="그룹 21"/>
          <p:cNvGrpSpPr/>
          <p:nvPr/>
        </p:nvGrpSpPr>
        <p:grpSpPr>
          <a:xfrm>
            <a:off x="538762" y="1285860"/>
            <a:ext cx="7176510" cy="663036"/>
            <a:chOff x="1186484" y="3515969"/>
            <a:chExt cx="7176510" cy="663036"/>
          </a:xfrm>
        </p:grpSpPr>
        <p:sp>
          <p:nvSpPr>
            <p:cNvPr id="42" name="TextBox 41"/>
            <p:cNvSpPr txBox="1"/>
            <p:nvPr/>
          </p:nvSpPr>
          <p:spPr>
            <a:xfrm>
              <a:off x="1186484" y="3515969"/>
              <a:ext cx="1028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 smtClean="0">
                  <a:solidFill>
                    <a:schemeClr val="accent5"/>
                  </a:solidFill>
                  <a:latin typeface="+mj-ea"/>
                  <a:ea typeface="+mj-ea"/>
                </a:rPr>
                <a:t>2014</a:t>
              </a:r>
              <a:endParaRPr lang="ko-KR" altLang="en-US" sz="2400" dirty="0">
                <a:latin typeface="+mj-ea"/>
                <a:ea typeface="+mj-e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19326" y="3548063"/>
              <a:ext cx="614366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05 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대한민국소비문화 대상 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[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환경친화 부분</a:t>
              </a: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]</a:t>
              </a: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04    2014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년도 수출역량강화사업 업체에 선정</a:t>
              </a:r>
              <a:endParaRPr lang="en-US" altLang="ko-KR" sz="10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  <a:p>
              <a:pPr marL="228600" indent="-228600">
                <a:spcAft>
                  <a:spcPts val="300"/>
                </a:spcAft>
              </a:pPr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01    </a:t>
              </a:r>
              <a:r>
                <a:rPr lang="ko-KR" altLang="en-US" sz="1000" b="1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제주테크노파크 유기농화장품의 기준에 관한 규정 제정고시 해설서 제작작업 수주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내용 개체 틀 10"/>
          <p:cNvSpPr txBox="1">
            <a:spLocks/>
          </p:cNvSpPr>
          <p:nvPr/>
        </p:nvSpPr>
        <p:spPr>
          <a:xfrm>
            <a:off x="71406" y="571480"/>
            <a:ext cx="314327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b="1" dirty="0" smtClean="0">
                <a:latin typeface="+mn-ea"/>
              </a:rPr>
              <a:t>3)</a:t>
            </a:r>
            <a:r>
              <a:rPr kumimoji="0" lang="ko-KR" altLang="en-US" b="1" i="0" u="none" strike="noStrike" kern="1200" normalizeH="0" baseline="0" noProof="0" dirty="0" smtClean="0">
                <a:uLnTx/>
                <a:uFillTx/>
                <a:latin typeface="+mn-ea"/>
                <a:ea typeface="+mn-ea"/>
                <a:cs typeface="+mn-cs"/>
              </a:rPr>
              <a:t>조 직 도</a:t>
            </a: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3802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해외마케팅부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966876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마케팅부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324198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생산부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681520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물류부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09554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200" b="1" dirty="0" smtClean="0">
                <a:solidFill>
                  <a:schemeClr val="tx1"/>
                </a:solidFill>
              </a:rPr>
              <a:t>영업관리부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038842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품질부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895438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온라인마케팅부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929058" y="1285860"/>
            <a:ext cx="1500198" cy="642942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CH Harmony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3881" y="3267075"/>
            <a:ext cx="1143008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</a:rPr>
              <a:t>총무부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633427" y="3890953"/>
            <a:ext cx="1143008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회계부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286116" y="3286124"/>
            <a:ext cx="1262071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화장품류부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286116" y="3929066"/>
            <a:ext cx="1262071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생활재부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719631" y="3252784"/>
            <a:ext cx="1104926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</a:rPr>
              <a:t>재고관리부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4719631" y="3905250"/>
            <a:ext cx="1104926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smtClean="0">
                <a:solidFill>
                  <a:schemeClr val="bg1">
                    <a:lumMod val="50000"/>
                  </a:schemeClr>
                </a:solidFill>
              </a:rPr>
              <a:t>유통관리부</a:t>
            </a:r>
          </a:p>
        </p:txBody>
      </p:sp>
      <p:cxnSp>
        <p:nvCxnSpPr>
          <p:cNvPr id="31" name="꺾인 연결선 30"/>
          <p:cNvCxnSpPr>
            <a:stCxn id="21" idx="2"/>
            <a:endCxn id="14" idx="0"/>
          </p:cNvCxnSpPr>
          <p:nvPr/>
        </p:nvCxnSpPr>
        <p:spPr>
          <a:xfrm rot="5400000">
            <a:off x="2688414" y="438125"/>
            <a:ext cx="500066" cy="348142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꺾인 연결선 32"/>
          <p:cNvCxnSpPr>
            <a:stCxn id="21" idx="2"/>
            <a:endCxn id="9" idx="0"/>
          </p:cNvCxnSpPr>
          <p:nvPr/>
        </p:nvCxnSpPr>
        <p:spPr>
          <a:xfrm rot="5400000">
            <a:off x="3367075" y="1116786"/>
            <a:ext cx="500066" cy="212409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21" idx="2"/>
            <a:endCxn id="10" idx="0"/>
          </p:cNvCxnSpPr>
          <p:nvPr/>
        </p:nvCxnSpPr>
        <p:spPr>
          <a:xfrm rot="5400000">
            <a:off x="4045736" y="1795447"/>
            <a:ext cx="500066" cy="76677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꺾인 연결선 39"/>
          <p:cNvCxnSpPr>
            <a:stCxn id="21" idx="2"/>
            <a:endCxn id="13" idx="0"/>
          </p:cNvCxnSpPr>
          <p:nvPr/>
        </p:nvCxnSpPr>
        <p:spPr>
          <a:xfrm rot="16200000" flipH="1">
            <a:off x="4724396" y="1883562"/>
            <a:ext cx="500066" cy="59054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꺾인 연결선 42"/>
          <p:cNvCxnSpPr>
            <a:stCxn id="21" idx="2"/>
            <a:endCxn id="15" idx="0"/>
          </p:cNvCxnSpPr>
          <p:nvPr/>
        </p:nvCxnSpPr>
        <p:spPr>
          <a:xfrm rot="16200000" flipH="1">
            <a:off x="5403057" y="1204901"/>
            <a:ext cx="500066" cy="194786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>
            <a:stCxn id="14" idx="2"/>
            <a:endCxn id="22" idx="0"/>
          </p:cNvCxnSpPr>
          <p:nvPr/>
        </p:nvCxnSpPr>
        <p:spPr>
          <a:xfrm rot="5400000">
            <a:off x="1134648" y="3203986"/>
            <a:ext cx="123827" cy="23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>
            <a:stCxn id="25" idx="0"/>
            <a:endCxn id="10" idx="2"/>
          </p:cNvCxnSpPr>
          <p:nvPr/>
        </p:nvCxnSpPr>
        <p:spPr>
          <a:xfrm rot="16200000" flipV="1">
            <a:off x="3843328" y="3212300"/>
            <a:ext cx="142876" cy="47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>
            <a:stCxn id="22" idx="2"/>
            <a:endCxn id="23" idx="0"/>
          </p:cNvCxnSpPr>
          <p:nvPr/>
        </p:nvCxnSpPr>
        <p:spPr>
          <a:xfrm rot="16200000" flipH="1">
            <a:off x="1138252" y="3824274"/>
            <a:ext cx="123812" cy="95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>
            <a:stCxn id="25" idx="2"/>
            <a:endCxn id="26" idx="0"/>
          </p:cNvCxnSpPr>
          <p:nvPr/>
        </p:nvCxnSpPr>
        <p:spPr>
          <a:xfrm rot="5400000">
            <a:off x="3845714" y="3857628"/>
            <a:ext cx="142876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>
            <a:stCxn id="27" idx="2"/>
            <a:endCxn id="29" idx="0"/>
          </p:cNvCxnSpPr>
          <p:nvPr/>
        </p:nvCxnSpPr>
        <p:spPr>
          <a:xfrm rot="5400000">
            <a:off x="5195894" y="3829050"/>
            <a:ext cx="1524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>
            <a:stCxn id="13" idx="2"/>
            <a:endCxn id="27" idx="0"/>
          </p:cNvCxnSpPr>
          <p:nvPr/>
        </p:nvCxnSpPr>
        <p:spPr>
          <a:xfrm rot="16200000" flipH="1">
            <a:off x="5216130" y="3196820"/>
            <a:ext cx="109536" cy="23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3467074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고객서비스부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5038710" y="5429264"/>
            <a:ext cx="1319240" cy="500066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100" b="1" dirty="0" err="1" smtClean="0">
                <a:solidFill>
                  <a:schemeClr val="bg1">
                    <a:lumMod val="50000"/>
                  </a:schemeClr>
                </a:solidFill>
              </a:rPr>
              <a:t>디자인부</a:t>
            </a:r>
            <a:r>
              <a:rPr lang="en-US" altLang="ko-KR" sz="11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ko-KR" altLang="en-US" sz="11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1" name="꺾인 연결선 90"/>
          <p:cNvCxnSpPr>
            <a:stCxn id="9" idx="2"/>
            <a:endCxn id="16" idx="0"/>
          </p:cNvCxnSpPr>
          <p:nvPr/>
        </p:nvCxnSpPr>
        <p:spPr>
          <a:xfrm rot="5400000">
            <a:off x="1412050" y="4286256"/>
            <a:ext cx="2286016" cy="158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꺾인 연결선 94"/>
          <p:cNvCxnSpPr>
            <a:stCxn id="9" idx="2"/>
            <a:endCxn id="51" idx="0"/>
          </p:cNvCxnSpPr>
          <p:nvPr/>
        </p:nvCxnSpPr>
        <p:spPr>
          <a:xfrm rot="16200000" flipH="1">
            <a:off x="2983686" y="2714620"/>
            <a:ext cx="2286016" cy="3143272"/>
          </a:xfrm>
          <a:prstGeom prst="bentConnector3">
            <a:avLst>
              <a:gd name="adj1" fmla="val 8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꺾인 연결선 98"/>
          <p:cNvCxnSpPr>
            <a:stCxn id="9" idx="2"/>
            <a:endCxn id="42" idx="0"/>
          </p:cNvCxnSpPr>
          <p:nvPr/>
        </p:nvCxnSpPr>
        <p:spPr>
          <a:xfrm rot="16200000" flipH="1">
            <a:off x="2197868" y="3500438"/>
            <a:ext cx="2286016" cy="1571636"/>
          </a:xfrm>
          <a:prstGeom prst="bentConnector3">
            <a:avLst>
              <a:gd name="adj1" fmla="val 8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꺾인 연결선 102"/>
          <p:cNvCxnSpPr>
            <a:stCxn id="9" idx="2"/>
            <a:endCxn id="8" idx="0"/>
          </p:cNvCxnSpPr>
          <p:nvPr/>
        </p:nvCxnSpPr>
        <p:spPr>
          <a:xfrm rot="5400000">
            <a:off x="626232" y="3500438"/>
            <a:ext cx="2286016" cy="1571636"/>
          </a:xfrm>
          <a:prstGeom prst="bentConnector3">
            <a:avLst>
              <a:gd name="adj1" fmla="val 8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직사각형 142"/>
          <p:cNvSpPr/>
          <p:nvPr/>
        </p:nvSpPr>
        <p:spPr>
          <a:xfrm>
            <a:off x="7396164" y="2428868"/>
            <a:ext cx="1176364" cy="71438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계발부</a:t>
            </a:r>
            <a:endParaRPr lang="ko-KR" altLang="en-US" sz="1200" b="1" dirty="0" smtClean="0">
              <a:solidFill>
                <a:schemeClr val="tx1"/>
              </a:solidFill>
            </a:endParaRPr>
          </a:p>
        </p:txBody>
      </p:sp>
      <p:cxnSp>
        <p:nvCxnSpPr>
          <p:cNvPr id="175" name="꺾인 연결선 174"/>
          <p:cNvCxnSpPr>
            <a:stCxn id="21" idx="2"/>
            <a:endCxn id="143" idx="0"/>
          </p:cNvCxnSpPr>
          <p:nvPr/>
        </p:nvCxnSpPr>
        <p:spPr>
          <a:xfrm rot="16200000" flipH="1">
            <a:off x="6081718" y="526240"/>
            <a:ext cx="500066" cy="330518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1327" y="1228725"/>
            <a:ext cx="883787" cy="74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직사각형 43"/>
          <p:cNvSpPr/>
          <p:nvPr/>
        </p:nvSpPr>
        <p:spPr>
          <a:xfrm>
            <a:off x="0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571876"/>
            <a:ext cx="1643074" cy="92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643314"/>
            <a:ext cx="1857388" cy="86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8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11" name="직사각형 10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" name="내용 개체 틀 10"/>
          <p:cNvSpPr txBox="1">
            <a:spLocks/>
          </p:cNvSpPr>
          <p:nvPr/>
        </p:nvSpPr>
        <p:spPr>
          <a:xfrm>
            <a:off x="71406" y="571480"/>
            <a:ext cx="4143404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b="1" dirty="0" smtClean="0">
                <a:latin typeface="+mn-ea"/>
              </a:rPr>
              <a:t>4)</a:t>
            </a:r>
            <a:r>
              <a:rPr lang="ko-KR" altLang="en-US" b="1" dirty="0" smtClean="0">
                <a:latin typeface="+mn-ea"/>
              </a:rPr>
              <a:t>브랜드</a:t>
            </a:r>
            <a:endParaRPr kumimoji="0" lang="en-US" altLang="ko-KR" b="1" i="0" u="none" strike="noStrike" kern="1200" normalizeH="0" baseline="0" noProof="0" dirty="0" smtClean="0"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571876"/>
            <a:ext cx="1428760" cy="86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그림 12" descr="투더네이처_배경없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0892" y="3714752"/>
            <a:ext cx="2000264" cy="437557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285720" y="3214686"/>
            <a:ext cx="5143536" cy="3286147"/>
            <a:chOff x="285720" y="3764165"/>
            <a:chExt cx="4200525" cy="2879545"/>
          </a:xfrm>
        </p:grpSpPr>
        <p:sp>
          <p:nvSpPr>
            <p:cNvPr id="41" name="TextBox 40"/>
            <p:cNvSpPr txBox="1"/>
            <p:nvPr/>
          </p:nvSpPr>
          <p:spPr>
            <a:xfrm>
              <a:off x="285720" y="3764165"/>
              <a:ext cx="4200525" cy="3173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+mn-ea"/>
                </a:rPr>
                <a:t>유기농 화장품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90453" y="4105274"/>
              <a:ext cx="4195792" cy="253843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500694" y="3214686"/>
            <a:ext cx="3486112" cy="3286147"/>
            <a:chOff x="4791015" y="3764165"/>
            <a:chExt cx="4195792" cy="2879545"/>
          </a:xfrm>
        </p:grpSpPr>
        <p:sp>
          <p:nvSpPr>
            <p:cNvPr id="39" name="TextBox 38"/>
            <p:cNvSpPr txBox="1"/>
            <p:nvPr/>
          </p:nvSpPr>
          <p:spPr>
            <a:xfrm>
              <a:off x="4791045" y="3764165"/>
              <a:ext cx="4191001" cy="3173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latin typeface="+mn-ea"/>
                </a:rPr>
                <a:t> </a:t>
              </a:r>
              <a:r>
                <a:rPr lang="ko-KR" altLang="en-US" sz="1600" b="1" dirty="0" smtClean="0">
                  <a:latin typeface="+mn-ea"/>
                </a:rPr>
                <a:t>친환경 생활재</a:t>
              </a: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791015" y="4114800"/>
              <a:ext cx="4195792" cy="252891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b="1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7" y="1142984"/>
            <a:ext cx="1500198" cy="121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790963" y="714356"/>
            <a:ext cx="2638425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+mn-ea"/>
              </a:rPr>
              <a:t>Company</a:t>
            </a:r>
            <a:endParaRPr lang="ko-KR" altLang="en-US" sz="1400" b="1" dirty="0" smtClean="0"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786182" y="1019157"/>
            <a:ext cx="2643206" cy="14287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2" name="꺾인 연결선 21"/>
          <p:cNvCxnSpPr>
            <a:stCxn id="20" idx="2"/>
          </p:cNvCxnSpPr>
          <p:nvPr/>
        </p:nvCxnSpPr>
        <p:spPr>
          <a:xfrm rot="5400000">
            <a:off x="3599252" y="1706154"/>
            <a:ext cx="766770" cy="225029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꺾인 연결선 23"/>
          <p:cNvCxnSpPr>
            <a:stCxn id="20" idx="2"/>
          </p:cNvCxnSpPr>
          <p:nvPr/>
        </p:nvCxnSpPr>
        <p:spPr>
          <a:xfrm rot="16200000" flipH="1">
            <a:off x="5791400" y="1764302"/>
            <a:ext cx="766770" cy="213400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0" y="6572272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5720" y="5929330"/>
            <a:ext cx="171451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000" b="1" dirty="0" smtClean="0">
                <a:latin typeface="+mn-ea"/>
              </a:rPr>
              <a:t>BDIH  COSMOS</a:t>
            </a:r>
          </a:p>
          <a:p>
            <a:pPr algn="ctr"/>
            <a:r>
              <a:rPr lang="en-US" altLang="ko-KR" sz="1000" b="1" dirty="0" smtClean="0">
                <a:latin typeface="+mn-ea"/>
              </a:rPr>
              <a:t>ORGANIC / NATURAL</a:t>
            </a:r>
          </a:p>
          <a:p>
            <a:pPr algn="ctr"/>
            <a:r>
              <a:rPr lang="ko-KR" altLang="en-US" sz="1000" b="1" dirty="0" smtClean="0">
                <a:latin typeface="+mn-ea"/>
              </a:rPr>
              <a:t>유럽 천연</a:t>
            </a:r>
            <a:r>
              <a:rPr lang="en-US" altLang="ko-KR" sz="1000" b="1" dirty="0" smtClean="0">
                <a:latin typeface="+mn-ea"/>
              </a:rPr>
              <a:t>/</a:t>
            </a:r>
            <a:r>
              <a:rPr lang="ko-KR" altLang="en-US" sz="1000" b="1" dirty="0" err="1" smtClean="0">
                <a:latin typeface="+mn-ea"/>
              </a:rPr>
              <a:t>유기농화장품인증</a:t>
            </a:r>
            <a:endParaRPr lang="en-US" altLang="ko-KR" sz="1000" b="1" dirty="0" smtClean="0">
              <a:latin typeface="+mn-ea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3214678" y="4429132"/>
            <a:ext cx="1071570" cy="1939838"/>
            <a:chOff x="3143240" y="4429132"/>
            <a:chExt cx="1071570" cy="1939838"/>
          </a:xfrm>
        </p:grpSpPr>
        <p:pic>
          <p:nvPicPr>
            <p:cNvPr id="26" name="그림 25" descr="vegan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43240" y="4429132"/>
              <a:ext cx="1056957" cy="1498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143240" y="5907305"/>
              <a:ext cx="107157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000" b="1" dirty="0" smtClean="0">
                  <a:latin typeface="+mn-ea"/>
                </a:rPr>
                <a:t>Vegan </a:t>
              </a:r>
            </a:p>
            <a:p>
              <a:pPr algn="ctr"/>
              <a:r>
                <a:rPr lang="ko-KR" altLang="en-US" sz="1000" b="1" dirty="0" smtClean="0">
                  <a:latin typeface="+mn-ea"/>
                </a:rPr>
                <a:t>식물원료</a:t>
              </a:r>
              <a:endParaRPr lang="en-US" altLang="ko-KR" sz="1000" b="1" dirty="0" smtClean="0">
                <a:latin typeface="+mn-ea"/>
              </a:endParaRPr>
            </a:p>
            <a:p>
              <a:pPr algn="ctr"/>
              <a:r>
                <a:rPr lang="ko-KR" altLang="en-US" sz="1000" b="1" dirty="0" smtClean="0">
                  <a:latin typeface="+mn-ea"/>
                </a:rPr>
                <a:t>사용인증</a:t>
              </a:r>
              <a:r>
                <a:rPr lang="en-US" altLang="ko-KR" sz="1000" b="1" dirty="0" smtClean="0">
                  <a:latin typeface="+mn-ea"/>
                </a:rPr>
                <a:t>(</a:t>
              </a:r>
              <a:r>
                <a:rPr lang="ko-KR" altLang="en-US" sz="1000" b="1" dirty="0" smtClean="0">
                  <a:latin typeface="+mn-ea"/>
                </a:rPr>
                <a:t>영국</a:t>
              </a:r>
              <a:r>
                <a:rPr lang="en-US" altLang="ko-KR" sz="1000" b="1" dirty="0" smtClean="0">
                  <a:latin typeface="+mn-ea"/>
                </a:rPr>
                <a:t>)</a:t>
              </a:r>
              <a:endParaRPr lang="ko-KR" altLang="en-US" sz="1000" b="1" dirty="0" smtClean="0">
                <a:latin typeface="+mn-ea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4284667" y="4429132"/>
            <a:ext cx="1144589" cy="1961863"/>
            <a:chOff x="4284667" y="4429132"/>
            <a:chExt cx="1144589" cy="1961863"/>
          </a:xfrm>
        </p:grpSpPr>
        <p:pic>
          <p:nvPicPr>
            <p:cNvPr id="27" name="그림 26" descr="halal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4667" y="4429132"/>
              <a:ext cx="1073151" cy="150019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286248" y="5929330"/>
              <a:ext cx="1143008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000" b="1" dirty="0" smtClean="0">
                  <a:latin typeface="+mn-ea"/>
                </a:rPr>
                <a:t>HALAL</a:t>
              </a:r>
            </a:p>
            <a:p>
              <a:pPr algn="ctr"/>
              <a:r>
                <a:rPr lang="en-US" altLang="ko-KR" sz="1000" b="1" dirty="0" smtClean="0">
                  <a:latin typeface="+mn-ea"/>
                </a:rPr>
                <a:t>(</a:t>
              </a:r>
              <a:r>
                <a:rPr lang="en-US" altLang="ko-KR" sz="1000" b="1" dirty="0" err="1" smtClean="0">
                  <a:latin typeface="+mn-ea"/>
                </a:rPr>
                <a:t>Esma</a:t>
              </a:r>
              <a:r>
                <a:rPr lang="en-US" altLang="ko-KR" sz="1000" b="1" dirty="0" smtClean="0">
                  <a:latin typeface="+mn-ea"/>
                </a:rPr>
                <a:t>, UAE)</a:t>
              </a:r>
            </a:p>
            <a:p>
              <a:pPr algn="ctr"/>
              <a:r>
                <a:rPr lang="ko-KR" altLang="en-US" sz="1000" b="1" dirty="0" err="1" smtClean="0">
                  <a:latin typeface="+mn-ea"/>
                </a:rPr>
                <a:t>아랍에미레트</a:t>
              </a:r>
              <a:r>
                <a:rPr lang="ko-KR" altLang="en-US" sz="1000" b="1" dirty="0" smtClean="0">
                  <a:latin typeface="+mn-ea"/>
                </a:rPr>
                <a:t> </a:t>
              </a:r>
              <a:r>
                <a:rPr lang="ko-KR" altLang="en-US" sz="1000" b="1" dirty="0" err="1" smtClean="0">
                  <a:latin typeface="+mn-ea"/>
                </a:rPr>
                <a:t>할랄</a:t>
              </a:r>
              <a:endParaRPr lang="ko-KR" altLang="en-US" sz="1000" b="1" dirty="0" smtClean="0">
                <a:latin typeface="+mn-ea"/>
              </a:endParaRPr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4500570"/>
            <a:ext cx="1116115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82" y="4500570"/>
            <a:ext cx="1100687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38" name="직사각형 37"/>
          <p:cNvSpPr/>
          <p:nvPr/>
        </p:nvSpPr>
        <p:spPr>
          <a:xfrm>
            <a:off x="6904041" y="6072206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b="1" dirty="0" smtClean="0"/>
              <a:t>환경표지인증</a:t>
            </a:r>
            <a:endParaRPr lang="ko-KR" altLang="en-US" sz="1000" b="1" dirty="0"/>
          </a:p>
        </p:txBody>
      </p:sp>
      <p:grpSp>
        <p:nvGrpSpPr>
          <p:cNvPr id="40" name="그룹 39"/>
          <p:cNvGrpSpPr/>
          <p:nvPr/>
        </p:nvGrpSpPr>
        <p:grpSpPr>
          <a:xfrm>
            <a:off x="1928794" y="4417925"/>
            <a:ext cx="1428760" cy="1973070"/>
            <a:chOff x="1643042" y="4417925"/>
            <a:chExt cx="1428760" cy="1973070"/>
          </a:xfrm>
        </p:grpSpPr>
        <p:sp>
          <p:nvSpPr>
            <p:cNvPr id="32" name="TextBox 31"/>
            <p:cNvSpPr txBox="1"/>
            <p:nvPr/>
          </p:nvSpPr>
          <p:spPr>
            <a:xfrm>
              <a:off x="1643042" y="5929330"/>
              <a:ext cx="142876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000" b="1" dirty="0" smtClean="0">
                  <a:latin typeface="+mn-ea"/>
                </a:rPr>
                <a:t>USDA-NOP</a:t>
              </a:r>
            </a:p>
            <a:p>
              <a:pPr algn="ctr"/>
              <a:r>
                <a:rPr lang="ko-KR" altLang="en-US" sz="1000" b="1" dirty="0" err="1" smtClean="0">
                  <a:latin typeface="+mn-ea"/>
                </a:rPr>
                <a:t>美농무성</a:t>
              </a:r>
              <a:endParaRPr lang="en-US" altLang="ko-KR" sz="1000" b="1" dirty="0" smtClean="0">
                <a:latin typeface="+mn-ea"/>
              </a:endParaRPr>
            </a:p>
            <a:p>
              <a:pPr algn="ctr"/>
              <a:r>
                <a:rPr lang="en-US" altLang="ko-KR" sz="1000" b="1" dirty="0" smtClean="0">
                  <a:latin typeface="+mn-ea"/>
                </a:rPr>
                <a:t>-</a:t>
              </a:r>
              <a:r>
                <a:rPr lang="ko-KR" altLang="en-US" sz="1000" b="1" dirty="0" err="1" smtClean="0">
                  <a:latin typeface="+mn-ea"/>
                </a:rPr>
                <a:t>국가유기농프로그램</a:t>
              </a:r>
              <a:endParaRPr lang="ko-KR" altLang="en-US" sz="1000" b="1" dirty="0" smtClean="0">
                <a:latin typeface="+mn-ea"/>
              </a:endParaRP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85918" y="4417925"/>
              <a:ext cx="1071569" cy="151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10" y="4429132"/>
            <a:ext cx="1071570" cy="151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직사각형 72"/>
          <p:cNvSpPr/>
          <p:nvPr/>
        </p:nvSpPr>
        <p:spPr>
          <a:xfrm>
            <a:off x="4929190" y="3286124"/>
            <a:ext cx="4143436" cy="1357322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428596" y="5357826"/>
            <a:ext cx="4214842" cy="1214446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4857720" y="5357826"/>
            <a:ext cx="4229130" cy="1214446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428596" y="3286124"/>
            <a:ext cx="4214842" cy="1357322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285720" y="642918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>
                <a:latin typeface="+mj-ea"/>
                <a:ea typeface="+mj-ea"/>
              </a:rPr>
              <a:t>2. </a:t>
            </a:r>
            <a:r>
              <a:rPr lang="ko-KR" altLang="en-US" sz="2000" b="1" dirty="0" smtClean="0">
                <a:latin typeface="+mj-ea"/>
                <a:ea typeface="+mj-ea"/>
              </a:rPr>
              <a:t>사업 영역</a:t>
            </a:r>
            <a:endParaRPr lang="ko-KR" altLang="en-US" sz="2000" b="1" dirty="0">
              <a:latin typeface="+mj-ea"/>
              <a:ea typeface="+mj-ea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0" y="428604"/>
            <a:ext cx="9144000" cy="142876"/>
            <a:chOff x="3500430" y="1428736"/>
            <a:chExt cx="5214974" cy="357190"/>
          </a:xfrm>
        </p:grpSpPr>
        <p:sp>
          <p:nvSpPr>
            <p:cNvPr id="9" name="직사각형 8"/>
            <p:cNvSpPr/>
            <p:nvPr/>
          </p:nvSpPr>
          <p:spPr>
            <a:xfrm>
              <a:off x="3929058" y="1428736"/>
              <a:ext cx="4786346" cy="35719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500430" y="1428736"/>
              <a:ext cx="428628" cy="35719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4348" y="3494790"/>
            <a:ext cx="378621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온</a:t>
            </a:r>
            <a:r>
              <a:rPr lang="en-US" altLang="ko-KR" sz="1200" dirty="0" smtClean="0">
                <a:latin typeface="+mn-ea"/>
              </a:rPr>
              <a:t>,</a:t>
            </a:r>
            <a:r>
              <a:rPr lang="ko-KR" altLang="en-US" sz="1200" dirty="0" smtClean="0">
                <a:latin typeface="+mn-ea"/>
              </a:rPr>
              <a:t>오프라인 시장에서 친환경 제품 유통</a:t>
            </a:r>
            <a:endParaRPr lang="en-US" altLang="ko-KR" sz="1200" dirty="0" smtClean="0">
              <a:latin typeface="+mn-ea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생분해성수지로 만든 생활재 연구</a:t>
            </a:r>
            <a:endParaRPr lang="en-US" altLang="ko-KR" sz="1200" dirty="0" smtClean="0">
              <a:latin typeface="+mn-ea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국내산 유기농산물을 활용한 원료 개발 사용</a:t>
            </a:r>
            <a:endParaRPr lang="en-US" altLang="ko-KR" sz="1200" dirty="0" smtClean="0">
              <a:latin typeface="+mn-ea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국내산 유기농산물의 화장품 원료 소재 개발 </a:t>
            </a:r>
            <a:endParaRPr lang="en-US" altLang="ko-KR" sz="1200" dirty="0" smtClean="0">
              <a:latin typeface="+mn-ea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200" dirty="0" smtClean="0">
                <a:latin typeface="+mn-ea"/>
              </a:rPr>
              <a:t>유기농 화장품 원료 개발 및 공급 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72066" y="3660820"/>
            <a:ext cx="39290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자연으로 친환경 상품과 다양한 상품의 수출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화장품 원료 및 종이호일</a:t>
            </a:r>
            <a:r>
              <a:rPr lang="en-US" altLang="ko-KR" sz="1200" dirty="0" smtClean="0"/>
              <a:t>, </a:t>
            </a:r>
            <a:r>
              <a:rPr lang="ko-KR" altLang="en-US" sz="1200" dirty="0" err="1" smtClean="0"/>
              <a:t>화장품용기등</a:t>
            </a:r>
            <a:r>
              <a:rPr lang="ko-KR" altLang="en-US" sz="1200" dirty="0" smtClean="0"/>
              <a:t> 수입 유통</a:t>
            </a:r>
            <a:endParaRPr lang="ko-KR" altLang="en-US" sz="1200" dirty="0"/>
          </a:p>
        </p:txBody>
      </p:sp>
      <p:grpSp>
        <p:nvGrpSpPr>
          <p:cNvPr id="69" name="그룹 68"/>
          <p:cNvGrpSpPr/>
          <p:nvPr/>
        </p:nvGrpSpPr>
        <p:grpSpPr>
          <a:xfrm>
            <a:off x="4714876" y="2857496"/>
            <a:ext cx="2500330" cy="630189"/>
            <a:chOff x="4714876" y="1714488"/>
            <a:chExt cx="2500330" cy="630189"/>
          </a:xfrm>
        </p:grpSpPr>
        <p:sp>
          <p:nvSpPr>
            <p:cNvPr id="48" name="한쪽 모서리가 둥근 사각형 47"/>
            <p:cNvSpPr/>
            <p:nvPr/>
          </p:nvSpPr>
          <p:spPr>
            <a:xfrm>
              <a:off x="5046553" y="1824035"/>
              <a:ext cx="2168653" cy="322499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한쪽 모서리가 둥근 사각형 48"/>
            <p:cNvSpPr/>
            <p:nvPr/>
          </p:nvSpPr>
          <p:spPr>
            <a:xfrm flipV="1">
              <a:off x="5072156" y="2146534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459755" y="1887012"/>
              <a:ext cx="54835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Trading</a:t>
              </a:r>
              <a:endParaRPr lang="ko-KR" altLang="en-US" sz="1200" b="1" dirty="0"/>
            </a:p>
          </p:txBody>
        </p:sp>
        <p:sp>
          <p:nvSpPr>
            <p:cNvPr id="52" name="타원 51"/>
            <p:cNvSpPr/>
            <p:nvPr/>
          </p:nvSpPr>
          <p:spPr>
            <a:xfrm>
              <a:off x="4797685" y="1813141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3" name="타원 52"/>
            <p:cNvSpPr/>
            <p:nvPr/>
          </p:nvSpPr>
          <p:spPr>
            <a:xfrm>
              <a:off x="4714876" y="1714488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929190" y="5669837"/>
            <a:ext cx="352340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다양한 친환경 유통채널을 바탕으로 한 제품개발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이산화탄소 절감 및 환경변화 보호 운동에 따른 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</a:pPr>
            <a:r>
              <a:rPr lang="en-US" altLang="ko-KR" sz="1200" dirty="0" smtClean="0"/>
              <a:t>    </a:t>
            </a:r>
            <a:r>
              <a:rPr lang="ko-KR" altLang="en-US" sz="1200" dirty="0" smtClean="0"/>
              <a:t>제품연구개발</a:t>
            </a:r>
            <a:endParaRPr lang="en-US" altLang="ko-KR" sz="1200" dirty="0" smtClean="0"/>
          </a:p>
        </p:txBody>
      </p:sp>
      <p:grpSp>
        <p:nvGrpSpPr>
          <p:cNvPr id="71" name="그룹 70"/>
          <p:cNvGrpSpPr/>
          <p:nvPr/>
        </p:nvGrpSpPr>
        <p:grpSpPr>
          <a:xfrm>
            <a:off x="4714876" y="4941951"/>
            <a:ext cx="2500330" cy="630189"/>
            <a:chOff x="4929190" y="3929066"/>
            <a:chExt cx="2500330" cy="630189"/>
          </a:xfrm>
        </p:grpSpPr>
        <p:sp>
          <p:nvSpPr>
            <p:cNvPr id="55" name="한쪽 모서리가 둥근 사각형 54"/>
            <p:cNvSpPr/>
            <p:nvPr/>
          </p:nvSpPr>
          <p:spPr>
            <a:xfrm>
              <a:off x="5260867" y="4038599"/>
              <a:ext cx="2168653" cy="322513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한쪽 모서리가 둥근 사각형 55"/>
            <p:cNvSpPr/>
            <p:nvPr/>
          </p:nvSpPr>
          <p:spPr>
            <a:xfrm flipV="1">
              <a:off x="5286470" y="4361112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674069" y="4101590"/>
              <a:ext cx="97937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Development</a:t>
              </a:r>
              <a:endParaRPr lang="ko-KR" altLang="en-US" sz="1200" b="1" dirty="0"/>
            </a:p>
          </p:txBody>
        </p:sp>
        <p:sp>
          <p:nvSpPr>
            <p:cNvPr id="59" name="타원 58"/>
            <p:cNvSpPr/>
            <p:nvPr/>
          </p:nvSpPr>
          <p:spPr>
            <a:xfrm>
              <a:off x="5011999" y="4027719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0" name="타원 59"/>
            <p:cNvSpPr/>
            <p:nvPr/>
          </p:nvSpPr>
          <p:spPr>
            <a:xfrm>
              <a:off x="4929190" y="3929066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14348" y="5661084"/>
            <a:ext cx="21832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유기농 천연 화장품 제조생산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smtClean="0"/>
              <a:t>유기농 화장품 </a:t>
            </a:r>
            <a:r>
              <a:rPr lang="en-US" altLang="ko-KR" sz="1200" dirty="0" smtClean="0"/>
              <a:t>OEM/ODM</a:t>
            </a:r>
            <a:endParaRPr lang="ko-KR" altLang="en-US" sz="1200" dirty="0"/>
          </a:p>
        </p:txBody>
      </p:sp>
      <p:grpSp>
        <p:nvGrpSpPr>
          <p:cNvPr id="70" name="그룹 69"/>
          <p:cNvGrpSpPr/>
          <p:nvPr/>
        </p:nvGrpSpPr>
        <p:grpSpPr>
          <a:xfrm>
            <a:off x="285720" y="4929198"/>
            <a:ext cx="2500330" cy="630189"/>
            <a:chOff x="928662" y="4000504"/>
            <a:chExt cx="2500330" cy="630189"/>
          </a:xfrm>
        </p:grpSpPr>
        <p:sp>
          <p:nvSpPr>
            <p:cNvPr id="62" name="한쪽 모서리가 둥근 사각형 61"/>
            <p:cNvSpPr/>
            <p:nvPr/>
          </p:nvSpPr>
          <p:spPr>
            <a:xfrm>
              <a:off x="1260339" y="4105275"/>
              <a:ext cx="2168653" cy="327276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한쪽 모서리가 둥근 사각형 62"/>
            <p:cNvSpPr/>
            <p:nvPr/>
          </p:nvSpPr>
          <p:spPr>
            <a:xfrm flipV="1">
              <a:off x="1285942" y="4432550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73541" y="4173028"/>
              <a:ext cx="9321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Manufacture</a:t>
              </a:r>
              <a:endParaRPr lang="ko-KR" altLang="en-US" sz="1200" b="1" dirty="0"/>
            </a:p>
          </p:txBody>
        </p:sp>
        <p:sp>
          <p:nvSpPr>
            <p:cNvPr id="66" name="타원 65"/>
            <p:cNvSpPr/>
            <p:nvPr/>
          </p:nvSpPr>
          <p:spPr>
            <a:xfrm>
              <a:off x="1011471" y="4099157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7" name="타원 66"/>
            <p:cNvSpPr/>
            <p:nvPr/>
          </p:nvSpPr>
          <p:spPr>
            <a:xfrm>
              <a:off x="928662" y="4000504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5720" y="2857496"/>
            <a:ext cx="2505105" cy="630189"/>
            <a:chOff x="785786" y="1952863"/>
            <a:chExt cx="2505105" cy="630189"/>
          </a:xfrm>
        </p:grpSpPr>
        <p:sp>
          <p:nvSpPr>
            <p:cNvPr id="33" name="한쪽 모서리가 둥근 사각형 32"/>
            <p:cNvSpPr/>
            <p:nvPr/>
          </p:nvSpPr>
          <p:spPr>
            <a:xfrm>
              <a:off x="1150819" y="2057648"/>
              <a:ext cx="2140072" cy="353378"/>
            </a:xfrm>
            <a:prstGeom prst="round1Rect">
              <a:avLst>
                <a:gd name="adj" fmla="val 50000"/>
              </a:avLst>
            </a:prstGeom>
            <a:solidFill>
              <a:srgbClr val="A7C5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한쪽 모서리가 둥근 사각형 33"/>
            <p:cNvSpPr/>
            <p:nvPr/>
          </p:nvSpPr>
          <p:spPr>
            <a:xfrm flipV="1">
              <a:off x="1143066" y="2384909"/>
              <a:ext cx="2143049" cy="139457"/>
            </a:xfrm>
            <a:prstGeom prst="round1Rect">
              <a:avLst>
                <a:gd name="adj" fmla="val 50000"/>
              </a:avLst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30665" y="2125387"/>
              <a:ext cx="152580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200" b="1" dirty="0" smtClean="0"/>
                <a:t>Eco-Friendly Product</a:t>
              </a:r>
              <a:endParaRPr lang="ko-KR" altLang="en-US" sz="1200" b="1" dirty="0"/>
            </a:p>
          </p:txBody>
        </p:sp>
        <p:sp>
          <p:nvSpPr>
            <p:cNvPr id="35" name="타원 34"/>
            <p:cNvSpPr/>
            <p:nvPr/>
          </p:nvSpPr>
          <p:spPr>
            <a:xfrm>
              <a:off x="868595" y="2051516"/>
              <a:ext cx="497738" cy="472851"/>
            </a:xfrm>
            <a:prstGeom prst="ellipse">
              <a:avLst/>
            </a:prstGeom>
            <a:solidFill>
              <a:srgbClr val="3FB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6" name="타원 35"/>
            <p:cNvSpPr/>
            <p:nvPr/>
          </p:nvSpPr>
          <p:spPr>
            <a:xfrm>
              <a:off x="785786" y="1952863"/>
              <a:ext cx="663357" cy="630189"/>
            </a:xfrm>
            <a:prstGeom prst="ellipse">
              <a:avLst/>
            </a:prstGeom>
            <a:noFill/>
            <a:ln>
              <a:solidFill>
                <a:srgbClr val="3FB0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76" name="직사각형 75"/>
          <p:cNvSpPr/>
          <p:nvPr/>
        </p:nvSpPr>
        <p:spPr>
          <a:xfrm>
            <a:off x="500034" y="1214422"/>
            <a:ext cx="1285884" cy="928694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1"/>
                </a:solidFill>
              </a:rPr>
              <a:t>주요</a:t>
            </a: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400" b="1" dirty="0" err="1" smtClean="0">
                <a:solidFill>
                  <a:schemeClr val="tx1"/>
                </a:solidFill>
              </a:rPr>
              <a:t>컨셉</a:t>
            </a:r>
            <a:endParaRPr lang="ko-KR" alt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1857356" y="1214422"/>
            <a:ext cx="714380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ko-KR" altLang="en-US" sz="1200" dirty="0" smtClean="0"/>
              <a:t> 토양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물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공기와 같은 자연으로 되돌아가는 </a:t>
            </a:r>
            <a:r>
              <a:rPr lang="ko-KR" altLang="en-US" sz="1200" dirty="0" err="1" smtClean="0"/>
              <a:t>생분해성</a:t>
            </a:r>
            <a:r>
              <a:rPr lang="ko-KR" altLang="en-US" sz="1200" dirty="0" smtClean="0"/>
              <a:t> 제품 개발</a:t>
            </a:r>
            <a:endParaRPr lang="en-US" altLang="ko-KR" sz="1200" dirty="0" smtClean="0"/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ko-KR" altLang="en-US" sz="1200" dirty="0" smtClean="0"/>
              <a:t> 유효한 성분의 자연유래 원료를 기반으로 한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환경친화적 </a:t>
            </a:r>
            <a:r>
              <a:rPr lang="ko-KR" altLang="en-US" sz="1200" dirty="0" err="1" smtClean="0"/>
              <a:t>포장재등</a:t>
            </a:r>
            <a:r>
              <a:rPr lang="ko-KR" altLang="en-US" sz="1200" dirty="0" smtClean="0"/>
              <a:t> 사용</a:t>
            </a:r>
            <a:endParaRPr lang="en-US" altLang="ko-KR" sz="1200" dirty="0" smtClean="0"/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200" dirty="0" smtClean="0"/>
              <a:t> </a:t>
            </a:r>
            <a:r>
              <a:rPr lang="ko-KR" altLang="en-US" sz="1200" dirty="0" smtClean="0"/>
              <a:t>친환경 생산방식에 대한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의지와 노력</a:t>
            </a:r>
            <a:endParaRPr lang="en-US" altLang="ko-KR" sz="1200" dirty="0" smtClean="0"/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200" dirty="0" smtClean="0"/>
              <a:t> </a:t>
            </a:r>
            <a:r>
              <a:rPr lang="ko-KR" altLang="en-US" sz="1200" dirty="0" smtClean="0"/>
              <a:t>제품의 안전성을 우선으로 하는 신제품 개발과 제조과정에서의 환경 영향 재평가</a:t>
            </a:r>
            <a:endParaRPr lang="en-US" altLang="ko-KR" sz="1200" dirty="0" smtClean="0"/>
          </a:p>
        </p:txBody>
      </p:sp>
      <p:sp>
        <p:nvSpPr>
          <p:cNvPr id="42" name="직사각형 41"/>
          <p:cNvSpPr/>
          <p:nvPr/>
        </p:nvSpPr>
        <p:spPr>
          <a:xfrm>
            <a:off x="-32" y="6715148"/>
            <a:ext cx="9144000" cy="142876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 smtClean="0">
                <a:solidFill>
                  <a:schemeClr val="bg1">
                    <a:lumMod val="65000"/>
                  </a:schemeClr>
                </a:solidFill>
              </a:rPr>
              <a:t>www.chharmony.com</a:t>
            </a:r>
            <a:endParaRPr lang="ko-KR" altLang="en-US" sz="9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태양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  <a:alpha val="57000"/>
          </a:schemeClr>
        </a:solidFill>
        <a:ln>
          <a:noFill/>
        </a:ln>
      </a:spPr>
      <a:bodyPr rtlCol="0" anchor="ctr"/>
      <a:lstStyle>
        <a:defPPr algn="ctr">
          <a:defRPr sz="900" b="1" dirty="0" smtClean="0">
            <a:solidFill>
              <a:schemeClr val="bg1">
                <a:lumMod val="6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>
          <a:defRPr sz="1400" b="1" cap="all" dirty="0" smtClean="0">
            <a:ln w="0"/>
            <a:effectLst>
              <a:reflection blurRad="12700" stA="50000" endPos="50000" dist="5000" dir="5400000" sy="-100000" rotWithShape="0"/>
            </a:effectLst>
            <a:latin typeface="바탕" pitchFamily="18" charset="-127"/>
            <a:ea typeface="바탕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35645</TotalTime>
  <Words>6412</Words>
  <Application>Microsoft Office PowerPoint</Application>
  <PresentationFormat>화면 슬라이드 쇼(4:3)</PresentationFormat>
  <Paragraphs>1451</Paragraphs>
  <Slides>52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53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1) CHOBS 유기농 화장품의 특징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kiyora</cp:lastModifiedBy>
  <cp:revision>1375</cp:revision>
  <dcterms:created xsi:type="dcterms:W3CDTF">2016-01-08T02:06:39Z</dcterms:created>
  <dcterms:modified xsi:type="dcterms:W3CDTF">2020-10-22T07:57:27Z</dcterms:modified>
</cp:coreProperties>
</file>